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74" r:id="rId4"/>
    <p:sldId id="292" r:id="rId5"/>
    <p:sldId id="257" r:id="rId6"/>
    <p:sldId id="293" r:id="rId7"/>
    <p:sldId id="290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7A45-7035-4B02-B7BC-B424636D5D6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E63B-9509-4103-B04E-50704A47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8C0A-304E-4E9F-A265-22E3D37BD549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9B1-8B50-4E10-AE32-A030039FEFB0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35B2-69DD-4BDC-B826-6127E16B0E0C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81F5-75F6-431F-B56B-A4ED5DBDEB4E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897A-8F18-45C5-AA18-BAB16A248B62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3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D159-CE10-489B-B72A-AD6C84C5FA5F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6090-CEFA-4FE9-B019-B3E0C377ED4B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9827-5A58-4AA3-8AC7-8770B4875AF2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CFF8-392C-44B7-BADC-1BC1C7E03F84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C3A2-F46E-4F54-AA9D-017FF6DD3DB9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2265-DF38-454D-B34C-7904C8D98BE2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563E-BE35-47C1-81B3-F8AA303B478A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0CCA-035F-4065-BF6B-858C03435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1123406"/>
          </a:xfrm>
        </p:spPr>
        <p:txBody>
          <a:bodyPr>
            <a:noAutofit/>
          </a:bodyPr>
          <a:lstStyle/>
          <a:p>
            <a:r>
              <a:rPr lang="uk-UA" sz="2800" dirty="0">
                <a:latin typeface="+mn-lt"/>
              </a:rPr>
              <a:t>Лекція </a:t>
            </a:r>
            <a:r>
              <a:rPr lang="uk-UA" sz="2800" dirty="0" smtClean="0">
                <a:latin typeface="+mn-lt"/>
              </a:rPr>
              <a:t>8. Біофізичні методи (продовження)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2492" y="1660015"/>
            <a:ext cx="6580094" cy="3807823"/>
          </a:xfrm>
        </p:spPr>
        <p:txBody>
          <a:bodyPr>
            <a:normAutofit/>
          </a:bodyPr>
          <a:lstStyle/>
          <a:p>
            <a:r>
              <a:rPr lang="uk-UA" dirty="0"/>
              <a:t>План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uk-UA" dirty="0" smtClean="0"/>
              <a:t>Електронний парамагнітний резонанс (ЕПР)</a:t>
            </a: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uk-UA" dirty="0"/>
              <a:t>Метод спінових міток</a:t>
            </a: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uk-UA" dirty="0" err="1" smtClean="0"/>
              <a:t>Позитронно-емiсiйна</a:t>
            </a:r>
            <a:r>
              <a:rPr lang="uk-UA" dirty="0" smtClean="0"/>
              <a:t> </a:t>
            </a:r>
            <a:r>
              <a:rPr lang="uk-UA" dirty="0" err="1" smtClean="0"/>
              <a:t>томографiя</a:t>
            </a:r>
            <a:r>
              <a:rPr lang="uk-UA" dirty="0"/>
              <a:t> </a:t>
            </a:r>
            <a:r>
              <a:rPr lang="uk-UA" dirty="0" smtClean="0"/>
              <a:t>(ПЕТ)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364" y="4333875"/>
            <a:ext cx="2740070" cy="205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41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dirty="0">
                <a:latin typeface="+mn-lt"/>
              </a:rPr>
              <a:t>Електронний парамагнітний резонанс (ЕПР)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94935"/>
            <a:ext cx="11353800" cy="584498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Метод базується </a:t>
            </a:r>
            <a:r>
              <a:rPr lang="uk-UA" dirty="0"/>
              <a:t>на </a:t>
            </a:r>
            <a:r>
              <a:rPr lang="uk-UA" dirty="0" smtClean="0"/>
              <a:t>магнітному моменті у </a:t>
            </a:r>
            <a:r>
              <a:rPr lang="uk-UA" dirty="0"/>
              <a:t>неспареного </a:t>
            </a:r>
            <a:r>
              <a:rPr lang="uk-UA" dirty="0" smtClean="0"/>
              <a:t>електрона. Речовини з неспареними електронами </a:t>
            </a:r>
            <a:r>
              <a:rPr lang="uk-UA" dirty="0"/>
              <a:t>мають парамагнітні властивості. </a:t>
            </a:r>
            <a:r>
              <a:rPr lang="uk-UA" dirty="0" smtClean="0"/>
              <a:t>Парамагнетиками є </a:t>
            </a:r>
            <a:r>
              <a:rPr lang="uk-UA" dirty="0"/>
              <a:t>вільні </a:t>
            </a:r>
            <a:r>
              <a:rPr lang="uk-UA" dirty="0" smtClean="0"/>
              <a:t>радикали та  </a:t>
            </a:r>
            <a:r>
              <a:rPr lang="uk-UA" dirty="0"/>
              <a:t>іони металів перехідної групи </a:t>
            </a:r>
            <a:r>
              <a:rPr lang="uk-UA" dirty="0" err="1"/>
              <a:t>Fe</a:t>
            </a:r>
            <a:r>
              <a:rPr lang="uk-UA" dirty="0"/>
              <a:t>, </a:t>
            </a:r>
            <a:r>
              <a:rPr lang="uk-UA" dirty="0" err="1"/>
              <a:t>Co</a:t>
            </a:r>
            <a:r>
              <a:rPr lang="uk-UA" dirty="0"/>
              <a:t>, </a:t>
            </a:r>
            <a:r>
              <a:rPr lang="uk-UA" dirty="0" err="1"/>
              <a:t>Ni</a:t>
            </a:r>
            <a:r>
              <a:rPr lang="uk-UA" dirty="0"/>
              <a:t>, </a:t>
            </a:r>
            <a:r>
              <a:rPr lang="uk-UA" dirty="0" err="1"/>
              <a:t>Cu</a:t>
            </a:r>
            <a:r>
              <a:rPr lang="uk-UA" dirty="0"/>
              <a:t>, </a:t>
            </a:r>
            <a:r>
              <a:rPr lang="uk-UA" dirty="0" err="1"/>
              <a:t>Mn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Обертання </a:t>
            </a:r>
            <a:r>
              <a:rPr lang="uk-UA" dirty="0"/>
              <a:t>електрона навколо власної осі спричиняє спіновий магнітний </a:t>
            </a:r>
            <a:r>
              <a:rPr lang="uk-UA" dirty="0" smtClean="0"/>
              <a:t>момент:</a:t>
            </a:r>
            <a:endParaRPr lang="en-US" dirty="0"/>
          </a:p>
          <a:p>
            <a:pPr marL="0" indent="0" algn="ctr">
              <a:buNone/>
            </a:pPr>
            <a:r>
              <a:rPr lang="uk-UA" sz="3400" b="1" dirty="0" err="1">
                <a:solidFill>
                  <a:srgbClr val="0070C0"/>
                </a:solidFill>
              </a:rPr>
              <a:t>μ</a:t>
            </a:r>
            <a:r>
              <a:rPr lang="uk-UA" sz="3400" b="1" baseline="-25000" dirty="0" err="1">
                <a:solidFill>
                  <a:srgbClr val="0070C0"/>
                </a:solidFill>
              </a:rPr>
              <a:t>e</a:t>
            </a:r>
            <a:r>
              <a:rPr lang="uk-UA" sz="3400" b="1" dirty="0">
                <a:solidFill>
                  <a:srgbClr val="0070C0"/>
                </a:solidFill>
              </a:rPr>
              <a:t> = gβ</a:t>
            </a:r>
            <a:r>
              <a:rPr lang="uk-UA" sz="3400" b="1" baseline="-25000" dirty="0" err="1">
                <a:solidFill>
                  <a:srgbClr val="0070C0"/>
                </a:solidFill>
              </a:rPr>
              <a:t>e</a:t>
            </a:r>
            <a:r>
              <a:rPr lang="uk-UA" sz="3400" b="1" dirty="0" err="1">
                <a:solidFill>
                  <a:srgbClr val="0070C0"/>
                </a:solidFill>
              </a:rPr>
              <a:t>S</a:t>
            </a:r>
            <a:r>
              <a:rPr lang="uk-UA" sz="3400" b="1" dirty="0" smtClean="0">
                <a:solidFill>
                  <a:srgbClr val="0070C0"/>
                </a:solidFill>
              </a:rPr>
              <a:t>,</a:t>
            </a:r>
            <a:endParaRPr lang="en-US" sz="3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i="1" dirty="0"/>
              <a:t>де S – спін електрону (S = 1/2); </a:t>
            </a:r>
            <a:r>
              <a:rPr lang="uk-UA" i="1" dirty="0" err="1"/>
              <a:t>b</a:t>
            </a:r>
            <a:r>
              <a:rPr lang="uk-UA" i="1" baseline="-25000" dirty="0" err="1"/>
              <a:t>е</a:t>
            </a:r>
            <a:r>
              <a:rPr lang="uk-UA" i="1" dirty="0"/>
              <a:t> – магнетон Бора,  е і m – заряд і маса електрону, g-фактор або фактор </a:t>
            </a:r>
            <a:r>
              <a:rPr lang="uk-UA" i="1" dirty="0" err="1"/>
              <a:t>Ланде</a:t>
            </a:r>
            <a:r>
              <a:rPr lang="uk-UA" i="1" dirty="0"/>
              <a:t> (для вільного електрону g = 2,0023).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Якщо </a:t>
            </a:r>
            <a:r>
              <a:rPr lang="uk-UA" dirty="0"/>
              <a:t>парамагнітна речовина розміщується в зовнішньому магнітному полі Н, енергія взаємодії </a:t>
            </a:r>
            <a:r>
              <a:rPr lang="uk-UA" dirty="0" err="1"/>
              <a:t>Е</a:t>
            </a:r>
            <a:r>
              <a:rPr lang="uk-UA" baseline="-25000" dirty="0" err="1"/>
              <a:t>е</a:t>
            </a:r>
            <a:r>
              <a:rPr lang="uk-UA" dirty="0"/>
              <a:t> парамагнітної молекули з цим полем </a:t>
            </a:r>
            <a:r>
              <a:rPr lang="uk-UA" dirty="0" smtClean="0"/>
              <a:t>буде:</a:t>
            </a:r>
            <a:endParaRPr lang="en-US" dirty="0"/>
          </a:p>
          <a:p>
            <a:pPr marL="0" indent="0" algn="ctr">
              <a:buNone/>
            </a:pPr>
            <a:r>
              <a:rPr lang="uk-UA" sz="3400" b="1" dirty="0" err="1">
                <a:solidFill>
                  <a:srgbClr val="0070C0"/>
                </a:solidFill>
              </a:rPr>
              <a:t>E</a:t>
            </a:r>
            <a:r>
              <a:rPr lang="uk-UA" sz="3400" b="1" baseline="-25000" dirty="0" err="1">
                <a:solidFill>
                  <a:srgbClr val="0070C0"/>
                </a:solidFill>
              </a:rPr>
              <a:t>e</a:t>
            </a:r>
            <a:r>
              <a:rPr lang="uk-UA" sz="3400" b="1" dirty="0">
                <a:solidFill>
                  <a:srgbClr val="0070C0"/>
                </a:solidFill>
              </a:rPr>
              <a:t> </a:t>
            </a:r>
            <a:r>
              <a:rPr lang="uk-UA" sz="3400" b="1" dirty="0" smtClean="0">
                <a:solidFill>
                  <a:srgbClr val="0070C0"/>
                </a:solidFill>
              </a:rPr>
              <a:t>= </a:t>
            </a:r>
            <a:r>
              <a:rPr lang="uk-UA" sz="3400" b="1" dirty="0">
                <a:solidFill>
                  <a:srgbClr val="0070C0"/>
                </a:solidFill>
              </a:rPr>
              <a:t>- gβ</a:t>
            </a:r>
            <a:r>
              <a:rPr lang="uk-UA" sz="3400" b="1" baseline="-25000" dirty="0" err="1">
                <a:solidFill>
                  <a:srgbClr val="0070C0"/>
                </a:solidFill>
              </a:rPr>
              <a:t>e</a:t>
            </a:r>
            <a:r>
              <a:rPr lang="uk-UA" sz="3400" b="1" dirty="0" err="1">
                <a:solidFill>
                  <a:srgbClr val="0070C0"/>
                </a:solidFill>
              </a:rPr>
              <a:t>S</a:t>
            </a:r>
            <a:r>
              <a:rPr lang="en-US" sz="3400" b="1" dirty="0" smtClean="0">
                <a:solidFill>
                  <a:srgbClr val="0070C0"/>
                </a:solidFill>
              </a:rPr>
              <a:t>H</a:t>
            </a:r>
            <a:endParaRPr lang="en-US" sz="3400" b="1" dirty="0">
              <a:solidFill>
                <a:srgbClr val="0070C0"/>
              </a:solidFill>
            </a:endParaRPr>
          </a:p>
          <a:p>
            <a:r>
              <a:rPr lang="uk-UA" dirty="0"/>
              <a:t>Відповідно </a:t>
            </a:r>
            <a:r>
              <a:rPr lang="uk-UA" dirty="0" smtClean="0"/>
              <a:t>до магнітного квантового числа </a:t>
            </a:r>
            <a:r>
              <a:rPr lang="uk-UA" dirty="0"/>
              <a:t>в зовнішньому магнітному полі можливі тільки дві орієнтації </a:t>
            </a:r>
            <a:r>
              <a:rPr lang="uk-UA" dirty="0" err="1"/>
              <a:t>спіна</a:t>
            </a:r>
            <a:r>
              <a:rPr lang="uk-UA" dirty="0"/>
              <a:t>: по полю і проти поля. </a:t>
            </a:r>
            <a:endParaRPr lang="uk-UA" dirty="0" smtClean="0"/>
          </a:p>
          <a:p>
            <a:r>
              <a:rPr lang="uk-UA" dirty="0" smtClean="0"/>
              <a:t>Різниця </a:t>
            </a:r>
            <a:r>
              <a:rPr lang="uk-UA" dirty="0"/>
              <a:t>між двома енергетичними рівнями становить </a:t>
            </a:r>
            <a:r>
              <a:rPr lang="el-GR" sz="3400" b="1" dirty="0" smtClean="0">
                <a:solidFill>
                  <a:srgbClr val="0070C0"/>
                </a:solidFill>
              </a:rPr>
              <a:t>Δ</a:t>
            </a:r>
            <a:r>
              <a:rPr lang="uk-UA" sz="3400" b="1" dirty="0" err="1" smtClean="0">
                <a:solidFill>
                  <a:srgbClr val="0070C0"/>
                </a:solidFill>
              </a:rPr>
              <a:t>E</a:t>
            </a:r>
            <a:r>
              <a:rPr lang="uk-UA" sz="3400" b="1" baseline="-25000" dirty="0" err="1" smtClean="0">
                <a:solidFill>
                  <a:srgbClr val="0070C0"/>
                </a:solidFill>
              </a:rPr>
              <a:t>e</a:t>
            </a:r>
            <a:r>
              <a:rPr lang="uk-UA" sz="3400" b="1" dirty="0">
                <a:solidFill>
                  <a:srgbClr val="0070C0"/>
                </a:solidFill>
              </a:rPr>
              <a:t>= E1 – E2 = </a:t>
            </a:r>
            <a:r>
              <a:rPr lang="uk-UA" sz="3400" b="1" dirty="0" err="1">
                <a:solidFill>
                  <a:srgbClr val="0070C0"/>
                </a:solidFill>
              </a:rPr>
              <a:t>gb</a:t>
            </a:r>
            <a:r>
              <a:rPr lang="uk-UA" sz="3400" b="1" baseline="-25000" dirty="0" err="1">
                <a:solidFill>
                  <a:srgbClr val="0070C0"/>
                </a:solidFill>
              </a:rPr>
              <a:t>e</a:t>
            </a:r>
            <a:r>
              <a:rPr lang="uk-UA" sz="3400" b="1" dirty="0" err="1">
                <a:solidFill>
                  <a:srgbClr val="0070C0"/>
                </a:solidFill>
              </a:rPr>
              <a:t>H</a:t>
            </a:r>
            <a:r>
              <a:rPr lang="uk-UA" dirty="0"/>
              <a:t>. Якщо до системи підвести високочастотне електромагнітне випромінювання, яке має частоту </a:t>
            </a:r>
            <a:r>
              <a:rPr lang="el-GR" dirty="0" smtClean="0"/>
              <a:t>ν</a:t>
            </a:r>
            <a:r>
              <a:rPr lang="uk-UA" baseline="-25000" dirty="0" smtClean="0"/>
              <a:t>о</a:t>
            </a:r>
            <a:r>
              <a:rPr lang="uk-UA" dirty="0" smtClean="0"/>
              <a:t> </a:t>
            </a:r>
            <a:r>
              <a:rPr lang="uk-UA" dirty="0"/>
              <a:t>і перпендикулярне магнітному полю </a:t>
            </a:r>
            <a:r>
              <a:rPr lang="uk-UA" dirty="0" smtClean="0"/>
              <a:t>Н, </a:t>
            </a:r>
            <a:r>
              <a:rPr lang="uk-UA" dirty="0"/>
              <a:t>то можна досягти електронного парамагнітного </a:t>
            </a:r>
            <a:r>
              <a:rPr lang="uk-UA" dirty="0" smtClean="0"/>
              <a:t>резонансу, якщо виконується умова:</a:t>
            </a:r>
          </a:p>
          <a:p>
            <a:pPr marL="0" indent="0" algn="ctr">
              <a:buNone/>
            </a:pPr>
            <a:r>
              <a:rPr lang="en-US" sz="3400" b="1" i="1" dirty="0">
                <a:solidFill>
                  <a:srgbClr val="0070C0"/>
                </a:solidFill>
              </a:rPr>
              <a:t>h</a:t>
            </a:r>
            <a:r>
              <a:rPr lang="el-GR" sz="3400" b="1" dirty="0" smtClean="0">
                <a:solidFill>
                  <a:srgbClr val="0070C0"/>
                </a:solidFill>
              </a:rPr>
              <a:t>ν</a:t>
            </a:r>
            <a:r>
              <a:rPr lang="uk-UA" sz="3400" b="1" baseline="-25000" dirty="0" smtClean="0">
                <a:solidFill>
                  <a:srgbClr val="0070C0"/>
                </a:solidFill>
              </a:rPr>
              <a:t>0</a:t>
            </a:r>
            <a:r>
              <a:rPr lang="uk-UA" sz="3400" b="1" dirty="0" smtClean="0">
                <a:solidFill>
                  <a:srgbClr val="0070C0"/>
                </a:solidFill>
              </a:rPr>
              <a:t> </a:t>
            </a:r>
            <a:r>
              <a:rPr lang="uk-UA" sz="3400" b="1" dirty="0">
                <a:solidFill>
                  <a:srgbClr val="0070C0"/>
                </a:solidFill>
              </a:rPr>
              <a:t>= </a:t>
            </a:r>
            <a:r>
              <a:rPr lang="en-US" sz="3400" b="1" dirty="0" err="1" smtClean="0">
                <a:solidFill>
                  <a:srgbClr val="0070C0"/>
                </a:solidFill>
              </a:rPr>
              <a:t>Ee</a:t>
            </a:r>
            <a:r>
              <a:rPr lang="en-US" sz="3400" b="1" dirty="0" smtClean="0">
                <a:solidFill>
                  <a:srgbClr val="0070C0"/>
                </a:solidFill>
              </a:rPr>
              <a:t> = </a:t>
            </a:r>
            <a:r>
              <a:rPr lang="uk-UA" sz="3400" b="1" dirty="0" smtClean="0">
                <a:solidFill>
                  <a:srgbClr val="0070C0"/>
                </a:solidFill>
              </a:rPr>
              <a:t>gβ</a:t>
            </a:r>
            <a:r>
              <a:rPr lang="uk-UA" sz="3400" b="1" baseline="-25000" dirty="0" err="1" smtClean="0">
                <a:solidFill>
                  <a:srgbClr val="0070C0"/>
                </a:solidFill>
              </a:rPr>
              <a:t>e</a:t>
            </a:r>
            <a:r>
              <a:rPr lang="uk-UA" sz="3400" b="1" dirty="0" err="1" smtClean="0">
                <a:solidFill>
                  <a:srgbClr val="0070C0"/>
                </a:solidFill>
              </a:rPr>
              <a:t>S</a:t>
            </a:r>
            <a:r>
              <a:rPr lang="en-US" sz="3400" b="1" dirty="0" smtClean="0">
                <a:solidFill>
                  <a:srgbClr val="0070C0"/>
                </a:solidFill>
              </a:rPr>
              <a:t>H</a:t>
            </a:r>
          </a:p>
          <a:p>
            <a:r>
              <a:rPr lang="uk-UA" dirty="0" smtClean="0"/>
              <a:t>Енергія квантів зумовлює перехід електронів між двома енергетичними рівнями Е</a:t>
            </a:r>
            <a:r>
              <a:rPr lang="uk-UA" baseline="-25000" dirty="0" smtClean="0"/>
              <a:t>1</a:t>
            </a:r>
            <a:r>
              <a:rPr lang="uk-UA" dirty="0" smtClean="0"/>
              <a:t> і Е</a:t>
            </a:r>
            <a:r>
              <a:rPr lang="uk-UA" baseline="-25000" dirty="0" smtClean="0"/>
              <a:t>2</a:t>
            </a:r>
            <a:r>
              <a:rPr lang="uk-UA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0" y="6541"/>
            <a:ext cx="6912429" cy="77134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+mn-lt"/>
              </a:rPr>
              <a:t>Спектр ЕПР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50" y="4883718"/>
            <a:ext cx="6259286" cy="193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i="1" dirty="0"/>
              <a:t>А – смуга поглиненої потужності Р електромагнітного випромінювання; </a:t>
            </a:r>
            <a:endParaRPr lang="uk-UA" sz="1800" i="1" dirty="0" smtClean="0"/>
          </a:p>
          <a:p>
            <a:pPr marL="0" indent="0">
              <a:buNone/>
            </a:pPr>
            <a:r>
              <a:rPr lang="uk-UA" sz="1800" i="1" dirty="0" smtClean="0"/>
              <a:t>Б </a:t>
            </a:r>
            <a:r>
              <a:rPr lang="uk-UA" sz="1800" i="1" dirty="0"/>
              <a:t>– перша похідна </a:t>
            </a:r>
            <a:r>
              <a:rPr lang="en-US" sz="1800" i="1" dirty="0" err="1"/>
              <a:t>dP</a:t>
            </a:r>
            <a:r>
              <a:rPr lang="en-US" sz="1800" i="1" dirty="0"/>
              <a:t>/</a:t>
            </a:r>
            <a:r>
              <a:rPr lang="en-US" sz="1800" i="1" dirty="0" err="1"/>
              <a:t>dH</a:t>
            </a:r>
            <a:r>
              <a:rPr lang="en-US" sz="1800" i="1" dirty="0"/>
              <a:t> </a:t>
            </a:r>
            <a:endParaRPr lang="uk-UA" sz="1800" i="1" dirty="0" smtClean="0"/>
          </a:p>
          <a:p>
            <a:pPr marL="0" indent="0">
              <a:buNone/>
            </a:pPr>
            <a:r>
              <a:rPr lang="el-GR" sz="1800" i="1" dirty="0" smtClean="0"/>
              <a:t>Δ</a:t>
            </a:r>
            <a:r>
              <a:rPr lang="en-US" sz="1800" i="1" dirty="0" smtClean="0"/>
              <a:t>H</a:t>
            </a:r>
            <a:r>
              <a:rPr lang="en-US" sz="1800" i="1" baseline="-25000" dirty="0" smtClean="0"/>
              <a:t>1/2</a:t>
            </a:r>
            <a:r>
              <a:rPr lang="en-US" sz="1800" i="1" dirty="0" smtClean="0"/>
              <a:t> </a:t>
            </a:r>
            <a:r>
              <a:rPr lang="en-US" sz="1800" i="1" dirty="0"/>
              <a:t>– </a:t>
            </a:r>
            <a:r>
              <a:rPr lang="uk-UA" sz="1800" i="1" dirty="0" err="1" smtClean="0"/>
              <a:t>напівширина</a:t>
            </a:r>
            <a:r>
              <a:rPr lang="uk-UA" sz="1800" i="1" dirty="0" smtClean="0"/>
              <a:t> </a:t>
            </a:r>
            <a:r>
              <a:rPr lang="uk-UA" sz="1800" i="1" dirty="0"/>
              <a:t>смуги; </a:t>
            </a:r>
            <a:endParaRPr lang="uk-UA" sz="1800" i="1" dirty="0" smtClean="0"/>
          </a:p>
          <a:p>
            <a:pPr marL="0" indent="0">
              <a:buNone/>
            </a:pPr>
            <a:r>
              <a:rPr lang="uk-UA" sz="1800" i="1" dirty="0" smtClean="0"/>
              <a:t>І</a:t>
            </a:r>
            <a:r>
              <a:rPr lang="uk-UA" sz="1800" i="1" baseline="-25000" dirty="0" smtClean="0"/>
              <a:t>0</a:t>
            </a:r>
            <a:r>
              <a:rPr lang="uk-UA" sz="1800" i="1" dirty="0" smtClean="0"/>
              <a:t> </a:t>
            </a:r>
            <a:r>
              <a:rPr lang="uk-UA" sz="1800" i="1" dirty="0"/>
              <a:t>– інтенсивність спектру ЕПР</a:t>
            </a:r>
          </a:p>
          <a:p>
            <a:endParaRPr lang="en-US" sz="1800" dirty="0"/>
          </a:p>
        </p:txBody>
      </p:sp>
      <p:pic>
        <p:nvPicPr>
          <p:cNvPr id="2050" name="Picture 2" descr="http://konspekta.net/allrefs/baza4/695625733768.files/image4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0" y="365124"/>
            <a:ext cx="4278649" cy="61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4515" y="777516"/>
            <a:ext cx="684493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 smtClean="0"/>
              <a:t>ЕПР-спектрометри </a:t>
            </a:r>
            <a:r>
              <a:rPr lang="uk-UA" sz="2100" dirty="0"/>
              <a:t>працюють на довжині хвилі 3 см (~ 10 </a:t>
            </a:r>
            <a:r>
              <a:rPr lang="uk-UA" sz="2100" dirty="0" err="1"/>
              <a:t>ГГц</a:t>
            </a:r>
            <a:r>
              <a:rPr lang="uk-UA" sz="2100" dirty="0" smtClean="0"/>
              <a:t>) або – 8 мм (37,5 </a:t>
            </a:r>
            <a:r>
              <a:rPr lang="uk-UA" sz="2100" dirty="0" err="1"/>
              <a:t>ГГц</a:t>
            </a:r>
            <a:r>
              <a:rPr lang="uk-UA" sz="2100" dirty="0"/>
              <a:t>). </a:t>
            </a:r>
            <a:r>
              <a:rPr lang="uk-UA" sz="2100" dirty="0" smtClean="0"/>
              <a:t>Використовують </a:t>
            </a:r>
            <a:r>
              <a:rPr lang="uk-UA" sz="2100" dirty="0"/>
              <a:t>магнітні поля від 0,1 до 1 </a:t>
            </a:r>
            <a:r>
              <a:rPr lang="uk-UA" sz="2100" dirty="0" smtClean="0"/>
              <a:t>Т 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 smtClean="0"/>
              <a:t>В ЕПР спектрометрах сигнал реєструється як перша похідна </a:t>
            </a:r>
            <a:r>
              <a:rPr lang="en-US" sz="2100" dirty="0" err="1"/>
              <a:t>dP</a:t>
            </a:r>
            <a:r>
              <a:rPr lang="en-US" sz="2100" dirty="0"/>
              <a:t>/</a:t>
            </a:r>
            <a:r>
              <a:rPr lang="en-US" sz="2100" dirty="0" err="1"/>
              <a:t>dH</a:t>
            </a:r>
            <a:r>
              <a:rPr lang="en-US" sz="2100" dirty="0"/>
              <a:t> </a:t>
            </a:r>
            <a:r>
              <a:rPr lang="uk-UA" sz="2100" dirty="0" smtClean="0"/>
              <a:t>від поглинутої потужності Р електромагнітного поля.</a:t>
            </a:r>
            <a:endParaRPr lang="uk-UA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/>
              <a:t>Метод </a:t>
            </a:r>
            <a:r>
              <a:rPr lang="uk-UA" sz="2100" dirty="0" smtClean="0"/>
              <a:t>застосовується </a:t>
            </a:r>
            <a:r>
              <a:rPr lang="uk-UA" sz="2100" dirty="0"/>
              <a:t>для дослідження </a:t>
            </a:r>
            <a:r>
              <a:rPr lang="uk-UA" sz="2100" dirty="0" smtClean="0"/>
              <a:t>залізо- і </a:t>
            </a:r>
            <a:r>
              <a:rPr lang="uk-UA" sz="2100" dirty="0" err="1" smtClean="0"/>
              <a:t>мідьвмісних</a:t>
            </a:r>
            <a:r>
              <a:rPr lang="uk-UA" sz="2100" dirty="0" smtClean="0"/>
              <a:t> білків: міоглобін</a:t>
            </a:r>
            <a:r>
              <a:rPr lang="uk-UA" sz="2100" dirty="0"/>
              <a:t>, гемоглобін, </a:t>
            </a:r>
            <a:r>
              <a:rPr lang="uk-UA" sz="2100" dirty="0" smtClean="0"/>
              <a:t>цитохроми.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 smtClean="0"/>
              <a:t>За аналізу </a:t>
            </a:r>
            <a:r>
              <a:rPr lang="uk-UA" sz="2100" dirty="0"/>
              <a:t>захворювання </a:t>
            </a:r>
            <a:r>
              <a:rPr lang="uk-UA" sz="2100" dirty="0" smtClean="0"/>
              <a:t>оцінюють інтенсивність </a:t>
            </a:r>
            <a:r>
              <a:rPr lang="uk-UA" sz="2100" dirty="0"/>
              <a:t>сигналу </a:t>
            </a:r>
            <a:r>
              <a:rPr lang="uk-UA" sz="2100" dirty="0" err="1"/>
              <a:t>І</a:t>
            </a:r>
            <a:r>
              <a:rPr lang="uk-UA" sz="2100" baseline="-25000" dirty="0" err="1"/>
              <a:t>о</a:t>
            </a:r>
            <a:r>
              <a:rPr lang="uk-UA" sz="2100" dirty="0"/>
              <a:t>, яка корелює з концентрацією парамагнітних іонів металів. Наприклад, концентрація Cu</a:t>
            </a:r>
            <a:r>
              <a:rPr lang="uk-UA" sz="2100" baseline="30000" dirty="0"/>
              <a:t>2+</a:t>
            </a:r>
            <a:r>
              <a:rPr lang="uk-UA" sz="2100" dirty="0"/>
              <a:t> </a:t>
            </a:r>
            <a:r>
              <a:rPr lang="uk-UA" sz="2100" dirty="0" smtClean="0"/>
              <a:t>зростає </a:t>
            </a:r>
            <a:r>
              <a:rPr lang="uk-UA" sz="2100" dirty="0"/>
              <a:t>в плазмі крові під час </a:t>
            </a:r>
            <a:r>
              <a:rPr lang="uk-UA" sz="2100" dirty="0" smtClean="0"/>
              <a:t>найгостріших захворювань.</a:t>
            </a:r>
            <a:endParaRPr lang="en-US" sz="21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+mn-lt"/>
              </a:rPr>
              <a:t>Електронно-парамагнітн</a:t>
            </a:r>
            <a:r>
              <a:rPr lang="uk-UA" sz="2800" dirty="0">
                <a:latin typeface="+mn-lt"/>
              </a:rPr>
              <a:t>і</a:t>
            </a:r>
            <a:r>
              <a:rPr lang="uk-UA" sz="2800" dirty="0" smtClean="0">
                <a:latin typeface="+mn-lt"/>
              </a:rPr>
              <a:t> спектрометри</a:t>
            </a:r>
            <a:endParaRPr lang="en-US" sz="2800" dirty="0">
              <a:latin typeface="+mn-lt"/>
            </a:endParaRPr>
          </a:p>
        </p:txBody>
      </p:sp>
      <p:pic>
        <p:nvPicPr>
          <p:cNvPr id="1030" name="Picture 6" descr="https://upload.wikimedia.org/wikipedia/commons/thumb/1/19/EPR_spectometer.JPG/300px-EPR_spect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2" y="1466305"/>
            <a:ext cx="5552893" cy="41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n Spin Resonance (ESR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99"/>
          <a:stretch/>
        </p:blipFill>
        <p:spPr bwMode="auto">
          <a:xfrm>
            <a:off x="6834644" y="1466306"/>
            <a:ext cx="4434476" cy="41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966" y="156118"/>
            <a:ext cx="5708468" cy="44477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+mn-lt"/>
              </a:rPr>
              <a:t>Метод спінових міток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6832" y="5455146"/>
            <a:ext cx="7775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а</a:t>
            </a:r>
            <a:r>
              <a:rPr lang="uk-UA" i="1" dirty="0" smtClean="0"/>
              <a:t> </a:t>
            </a:r>
            <a:r>
              <a:rPr lang="uk-UA" i="1" dirty="0"/>
              <a:t>– структурна формула спінової мітки ТЕМРО; </a:t>
            </a:r>
            <a:endParaRPr lang="uk-UA" i="1" dirty="0" smtClean="0"/>
          </a:p>
          <a:p>
            <a:r>
              <a:rPr lang="uk-UA" i="1" dirty="0" smtClean="0"/>
              <a:t>б </a:t>
            </a:r>
            <a:r>
              <a:rPr lang="uk-UA" i="1" dirty="0"/>
              <a:t>– молекулярні осі парамагнітного фрагмента спінової мітки; </a:t>
            </a:r>
            <a:endParaRPr lang="uk-UA" i="1" dirty="0" smtClean="0"/>
          </a:p>
          <a:p>
            <a:r>
              <a:rPr lang="uk-UA" i="1" dirty="0" smtClean="0"/>
              <a:t>в </a:t>
            </a:r>
            <a:r>
              <a:rPr lang="uk-UA" i="1" dirty="0"/>
              <a:t>– спін-мічений фосфоліпід; </a:t>
            </a:r>
            <a:endParaRPr lang="uk-UA" i="1" dirty="0" smtClean="0"/>
          </a:p>
          <a:p>
            <a:r>
              <a:rPr lang="uk-UA" i="1" dirty="0" smtClean="0"/>
              <a:t>г </a:t>
            </a:r>
            <a:r>
              <a:rPr lang="uk-UA" i="1" dirty="0"/>
              <a:t>– спектри ЕПР спінової мітки в кристалічному стані: магнітне поле орієнтоване вздовж осі х чи </a:t>
            </a:r>
            <a:r>
              <a:rPr lang="en-US" i="1" dirty="0"/>
              <a:t>y (1) </a:t>
            </a:r>
            <a:r>
              <a:rPr lang="uk-UA" i="1" dirty="0"/>
              <a:t>та вздовж осі </a:t>
            </a:r>
            <a:r>
              <a:rPr lang="en-US" i="1" dirty="0"/>
              <a:t>z (2); </a:t>
            </a:r>
            <a:r>
              <a:rPr lang="uk-UA" i="1" dirty="0"/>
              <a:t>в розчині (3).</a:t>
            </a:r>
            <a:endParaRPr lang="en-US" i="1" dirty="0"/>
          </a:p>
        </p:txBody>
      </p:sp>
      <p:pic>
        <p:nvPicPr>
          <p:cNvPr id="1026" name="Picture 2" descr="http://konspekta.net/allrefs/baza4/695625733768.files/image4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7" y="160972"/>
            <a:ext cx="4651556" cy="65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4377" y="615749"/>
            <a:ext cx="6974541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/>
              <a:t>Спінові мітки </a:t>
            </a:r>
            <a:r>
              <a:rPr lang="uk-UA" dirty="0" smtClean="0"/>
              <a:t>- стабільні </a:t>
            </a:r>
            <a:r>
              <a:rPr lang="uk-UA" dirty="0"/>
              <a:t>вільні радикали, які </a:t>
            </a:r>
            <a:r>
              <a:rPr lang="uk-UA" dirty="0" err="1"/>
              <a:t>ковалентно</a:t>
            </a:r>
            <a:r>
              <a:rPr lang="uk-UA" dirty="0"/>
              <a:t> зв’язуються з білками чи </a:t>
            </a:r>
            <a:r>
              <a:rPr lang="uk-UA" dirty="0" smtClean="0"/>
              <a:t>ліпідами мембрани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  <a:r>
              <a:rPr lang="uk-UA" dirty="0"/>
              <a:t>За допомогою методу </a:t>
            </a:r>
            <a:r>
              <a:rPr lang="uk-UA" dirty="0" smtClean="0"/>
              <a:t>досліджують </a:t>
            </a:r>
            <a:r>
              <a:rPr lang="uk-UA" dirty="0" err="1"/>
              <a:t>конформаційні</a:t>
            </a:r>
            <a:r>
              <a:rPr lang="uk-UA" dirty="0"/>
              <a:t> переходи в </a:t>
            </a:r>
            <a:r>
              <a:rPr lang="uk-UA" dirty="0" smtClean="0"/>
              <a:t>білках і ліпідах: латеральна дифузія та </a:t>
            </a:r>
            <a:r>
              <a:rPr lang="uk-UA" dirty="0" err="1" smtClean="0"/>
              <a:t>фліп-флоп</a:t>
            </a:r>
            <a:r>
              <a:rPr lang="uk-UA" dirty="0" smtClean="0"/>
              <a:t> </a:t>
            </a:r>
            <a:r>
              <a:rPr lang="uk-UA" dirty="0" err="1" smtClean="0"/>
              <a:t>перескрки</a:t>
            </a:r>
            <a:r>
              <a:rPr lang="uk-UA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Приклад мітки - </a:t>
            </a:r>
            <a:r>
              <a:rPr lang="uk-UA" b="1" dirty="0" err="1" smtClean="0"/>
              <a:t>нітроксильний</a:t>
            </a:r>
            <a:r>
              <a:rPr lang="uk-UA" b="1" dirty="0" smtClean="0"/>
              <a:t> </a:t>
            </a:r>
            <a:r>
              <a:rPr lang="uk-UA" b="1" dirty="0"/>
              <a:t>радикал</a:t>
            </a:r>
            <a:r>
              <a:rPr lang="uk-UA" dirty="0"/>
              <a:t> з атомною групою, що має неспарений електрон на 2рπ - орбіталі атома N </a:t>
            </a:r>
            <a:r>
              <a:rPr lang="uk-UA" dirty="0" smtClean="0"/>
              <a:t>(а). Аскорбінова кислота чи </a:t>
            </a:r>
            <a:r>
              <a:rPr lang="uk-UA" dirty="0" err="1" smtClean="0"/>
              <a:t>хінони</a:t>
            </a:r>
            <a:r>
              <a:rPr lang="uk-UA" dirty="0" smtClean="0"/>
              <a:t> відновлюють </a:t>
            </a:r>
            <a:r>
              <a:rPr lang="uk-UA" dirty="0" err="1"/>
              <a:t>нітроксильний</a:t>
            </a:r>
            <a:r>
              <a:rPr lang="uk-UA" dirty="0"/>
              <a:t> радикал і він втрачає парамагнітні властивості.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Взаємодія неспареного електрона з ядром атома N обумовлює надтонку структуру спектра </a:t>
            </a:r>
            <a:r>
              <a:rPr lang="uk-UA" dirty="0" smtClean="0"/>
              <a:t>(НТС), </a:t>
            </a:r>
            <a:r>
              <a:rPr lang="uk-UA" dirty="0"/>
              <a:t>яка складається з трьох ліній </a:t>
            </a:r>
            <a:r>
              <a:rPr lang="uk-UA" dirty="0" smtClean="0"/>
              <a:t>(г).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Метод </a:t>
            </a:r>
            <a:r>
              <a:rPr lang="uk-UA" dirty="0"/>
              <a:t>має високу чутливість, даючи інформацію про молекулярну структуру і рухомість його елементів. Часові інтервали молекулярної рухомості спінової мітки (10</a:t>
            </a:r>
            <a:r>
              <a:rPr lang="uk-UA" baseline="30000" dirty="0"/>
              <a:t>-6</a:t>
            </a:r>
            <a:r>
              <a:rPr lang="uk-UA" dirty="0"/>
              <a:t> – 10</a:t>
            </a:r>
            <a:r>
              <a:rPr lang="uk-UA" baseline="30000" dirty="0"/>
              <a:t>-8</a:t>
            </a:r>
            <a:r>
              <a:rPr lang="uk-UA" dirty="0"/>
              <a:t>с)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Анізотропія</a:t>
            </a:r>
            <a:r>
              <a:rPr lang="uk-UA" dirty="0" smtClean="0"/>
              <a:t> </a:t>
            </a:r>
            <a:r>
              <a:rPr lang="uk-UA" dirty="0"/>
              <a:t>надтонкого розщеплення </a:t>
            </a:r>
            <a:r>
              <a:rPr lang="uk-UA" dirty="0" smtClean="0"/>
              <a:t>залежить </a:t>
            </a:r>
            <a:r>
              <a:rPr lang="uk-UA" dirty="0"/>
              <a:t>від в’язкості </a:t>
            </a:r>
            <a:r>
              <a:rPr lang="uk-UA" dirty="0" smtClean="0"/>
              <a:t>середовища. </a:t>
            </a:r>
            <a:r>
              <a:rPr lang="uk-UA" dirty="0"/>
              <a:t>У випадку великої рухомості мітки (в’язкість низька) спектральні лінії дуже вузькі, а </a:t>
            </a:r>
            <a:r>
              <a:rPr lang="uk-UA" dirty="0" smtClean="0"/>
              <a:t>за іммобілізації мітки </a:t>
            </a:r>
            <a:r>
              <a:rPr lang="uk-UA" dirty="0"/>
              <a:t>(в’язкість висока) </a:t>
            </a:r>
            <a:r>
              <a:rPr lang="uk-UA" dirty="0" smtClean="0"/>
              <a:t>- широкі.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904"/>
            <a:ext cx="10515600" cy="3925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err="1">
                <a:latin typeface="+mn-lt"/>
              </a:rPr>
              <a:t>Позитронно</a:t>
            </a:r>
            <a:r>
              <a:rPr lang="uk-UA" sz="3100" dirty="0">
                <a:latin typeface="+mn-lt"/>
              </a:rPr>
              <a:t>-емісійна</a:t>
            </a:r>
            <a:r>
              <a:rPr lang="uk-UA" sz="2800" dirty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томографія (ПЕТ)</a:t>
            </a:r>
            <a:r>
              <a:rPr lang="uk-UA" sz="2800" dirty="0">
                <a:latin typeface="+mn-lt"/>
              </a:rPr>
              <a:t/>
            </a:r>
            <a:br>
              <a:rPr lang="uk-UA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858973"/>
            <a:ext cx="10515600" cy="4351338"/>
          </a:xfrm>
        </p:spPr>
        <p:txBody>
          <a:bodyPr>
            <a:noAutofit/>
          </a:bodyPr>
          <a:lstStyle/>
          <a:p>
            <a:r>
              <a:rPr lang="uk-UA" sz="2000" dirty="0" smtClean="0"/>
              <a:t>Метод заснований </a:t>
            </a:r>
            <a:r>
              <a:rPr lang="uk-UA" sz="2000" dirty="0"/>
              <a:t>на застосуванні </a:t>
            </a:r>
            <a:r>
              <a:rPr lang="uk-UA" sz="2000" dirty="0" err="1" smtClean="0"/>
              <a:t>радіофармпрепаратів</a:t>
            </a:r>
            <a:r>
              <a:rPr lang="uk-UA" sz="2000" dirty="0" smtClean="0"/>
              <a:t> (РФП), </a:t>
            </a:r>
            <a:r>
              <a:rPr lang="uk-UA" sz="2000" dirty="0"/>
              <a:t>мічених ізотопами, які </a:t>
            </a:r>
            <a:r>
              <a:rPr lang="uk-UA" sz="2000" dirty="0" smtClean="0"/>
              <a:t>є </a:t>
            </a:r>
            <a:r>
              <a:rPr lang="uk-UA" sz="2000" dirty="0"/>
              <a:t>випромінювачами позитронів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Після </a:t>
            </a:r>
            <a:r>
              <a:rPr lang="uk-UA" sz="2000" b="1" dirty="0"/>
              <a:t>анігіляції позитронів з електронами </a:t>
            </a:r>
            <a:r>
              <a:rPr lang="uk-UA" sz="2000" dirty="0" smtClean="0"/>
              <a:t>тканин організму відбувається </a:t>
            </a:r>
            <a:r>
              <a:rPr lang="uk-UA" sz="2000" dirty="0"/>
              <a:t>емісія (поява) двох фотонів </a:t>
            </a:r>
            <a:r>
              <a:rPr lang="uk-UA" sz="2000" dirty="0" smtClean="0"/>
              <a:t>(</a:t>
            </a:r>
            <a:r>
              <a:rPr lang="el-GR" sz="2000" dirty="0" smtClean="0"/>
              <a:t>γ</a:t>
            </a:r>
            <a:r>
              <a:rPr lang="uk-UA" sz="2000" dirty="0" smtClean="0"/>
              <a:t>-квантів</a:t>
            </a:r>
            <a:r>
              <a:rPr lang="uk-UA" sz="2000" dirty="0"/>
              <a:t>), які </a:t>
            </a:r>
            <a:r>
              <a:rPr lang="uk-UA" sz="2000" dirty="0" smtClean="0"/>
              <a:t>розлітаються з однаковою енергією у протилежні боки по одній прямій. </a:t>
            </a:r>
            <a:r>
              <a:rPr lang="uk-UA" sz="2000" dirty="0"/>
              <a:t>Позитрони виникають </a:t>
            </a:r>
            <a:r>
              <a:rPr lang="uk-UA" sz="2000" dirty="0" smtClean="0"/>
              <a:t>за</a:t>
            </a:r>
            <a:r>
              <a:rPr lang="uk-UA" sz="2000" dirty="0" smtClean="0"/>
              <a:t> позитронного </a:t>
            </a:r>
            <a:r>
              <a:rPr lang="el-GR" sz="2000" dirty="0" smtClean="0"/>
              <a:t>β</a:t>
            </a:r>
            <a:r>
              <a:rPr lang="uk-UA" sz="2000" dirty="0" smtClean="0"/>
              <a:t>-розпаду </a:t>
            </a:r>
            <a:r>
              <a:rPr lang="uk-UA" sz="2000" dirty="0" smtClean="0"/>
              <a:t>радіонукліду. </a:t>
            </a:r>
          </a:p>
          <a:p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детекторів</a:t>
            </a:r>
            <a:r>
              <a:rPr lang="ru-RU" sz="2000" dirty="0" smtClean="0"/>
              <a:t> і комп</a:t>
            </a:r>
            <a:r>
              <a:rPr lang="en-US" sz="2000" dirty="0" smtClean="0"/>
              <a:t>’</a:t>
            </a:r>
            <a:r>
              <a:rPr lang="ru-RU" sz="2000" dirty="0" err="1" smtClean="0"/>
              <a:t>ютерна</a:t>
            </a:r>
            <a:r>
              <a:rPr lang="ru-RU" sz="2000" dirty="0" smtClean="0"/>
              <a:t> </a:t>
            </a:r>
            <a:r>
              <a:rPr lang="ru-RU" sz="2000" dirty="0"/>
              <a:t>обработка </a:t>
            </a:r>
            <a:r>
              <a:rPr lang="ru-RU" sz="2000" dirty="0" err="1" smtClean="0"/>
              <a:t>сигналів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виконати</a:t>
            </a:r>
            <a:r>
              <a:rPr lang="ru-RU" sz="2000" dirty="0" smtClean="0"/>
              <a:t> 3</a:t>
            </a:r>
            <a:r>
              <a:rPr lang="en-US" sz="2000" dirty="0" smtClean="0"/>
              <a:t>D </a:t>
            </a:r>
            <a:r>
              <a:rPr lang="ru-RU" sz="2000" dirty="0" err="1" smtClean="0"/>
              <a:t>реконструкц</a:t>
            </a:r>
            <a:r>
              <a:rPr lang="uk-UA" sz="2000" dirty="0"/>
              <a:t>і</a:t>
            </a:r>
            <a:r>
              <a:rPr lang="ru-RU" sz="2000" dirty="0" smtClean="0"/>
              <a:t>ю </a:t>
            </a:r>
            <a:r>
              <a:rPr lang="ru-RU" sz="2000" dirty="0" err="1" smtClean="0"/>
              <a:t>розподілу</a:t>
            </a:r>
            <a:r>
              <a:rPr lang="ru-RU" sz="2000" dirty="0" smtClean="0"/>
              <a:t> РФП. Часто ПЕТ-томограф </a:t>
            </a:r>
            <a:r>
              <a:rPr lang="ru-RU" sz="2000" dirty="0" err="1" smtClean="0"/>
              <a:t>комбінують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КТ-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МРТ-сканером</a:t>
            </a:r>
            <a:r>
              <a:rPr lang="ru-RU" sz="2000" dirty="0"/>
              <a:t>.</a:t>
            </a:r>
            <a:endParaRPr lang="uk-UA" sz="2000" dirty="0"/>
          </a:p>
          <a:p>
            <a:r>
              <a:rPr lang="uk-UA" sz="2000" dirty="0" smtClean="0"/>
              <a:t>ПЕТ дозволяє вивчати такі </a:t>
            </a:r>
            <a:r>
              <a:rPr lang="uk-UA" sz="2000" dirty="0"/>
              <a:t>різні процеси, як метаболізм, транспорт речовин, ліганд-рецепторні взаємодії, експресію генів тощо.</a:t>
            </a:r>
          </a:p>
          <a:p>
            <a:pPr>
              <a:spcBef>
                <a:spcPts val="600"/>
              </a:spcBef>
            </a:pPr>
            <a:r>
              <a:rPr lang="uk-UA" sz="2000" dirty="0" err="1" smtClean="0"/>
              <a:t>Радіофармпрепарати</a:t>
            </a:r>
            <a:r>
              <a:rPr lang="uk-UA" sz="2000" dirty="0" smtClean="0"/>
              <a:t> </a:t>
            </a:r>
            <a:r>
              <a:rPr lang="uk-UA" sz="2000" dirty="0"/>
              <a:t>для </a:t>
            </a:r>
            <a:r>
              <a:rPr lang="uk-UA" sz="2000" dirty="0" smtClean="0"/>
              <a:t>ПЕТ:</a:t>
            </a:r>
            <a:endParaRPr lang="uk-UA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2000" baseline="30000" dirty="0"/>
              <a:t>11</a:t>
            </a:r>
            <a:r>
              <a:rPr lang="en-US" sz="2000" dirty="0"/>
              <a:t>C (T½ = 20.4 </a:t>
            </a:r>
            <a:r>
              <a:rPr lang="uk-UA" sz="2000" dirty="0" smtClean="0"/>
              <a:t>хв)</a:t>
            </a:r>
            <a:endParaRPr lang="uk-UA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2000" baseline="30000" dirty="0"/>
              <a:t>13</a:t>
            </a:r>
            <a:r>
              <a:rPr lang="en-US" sz="2000" dirty="0"/>
              <a:t>N (T½ = 9.96 </a:t>
            </a:r>
            <a:r>
              <a:rPr lang="uk-UA" sz="2000" dirty="0" smtClean="0"/>
              <a:t>хв)</a:t>
            </a:r>
            <a:endParaRPr lang="uk-UA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2000" baseline="30000" dirty="0"/>
              <a:t>15</a:t>
            </a:r>
            <a:r>
              <a:rPr lang="en-US" sz="2000" dirty="0"/>
              <a:t>O (T½ = 2.03 </a:t>
            </a:r>
            <a:r>
              <a:rPr lang="uk-UA" sz="2000" dirty="0" smtClean="0"/>
              <a:t>хв)</a:t>
            </a:r>
            <a:endParaRPr lang="uk-UA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2000" baseline="30000" dirty="0"/>
              <a:t>18</a:t>
            </a:r>
            <a:r>
              <a:rPr lang="en-US" sz="2000" dirty="0"/>
              <a:t>F (T½ = 109.8 </a:t>
            </a:r>
            <a:r>
              <a:rPr lang="uk-UA" sz="2000" dirty="0" smtClean="0"/>
              <a:t>хв)</a:t>
            </a:r>
            <a:endParaRPr lang="uk-UA" sz="2000" dirty="0"/>
          </a:p>
        </p:txBody>
      </p:sp>
      <p:pic>
        <p:nvPicPr>
          <p:cNvPr id="1029" name="Picture 5" descr="https://upload.wikimedia.org/wikipedia/commons/thumb/b/b8/ECAT-Exact-HR--PET-Scanner.jpg/300px-ECAT-Exact-HR--PET-Sc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04" y="3955746"/>
            <a:ext cx="3309149" cy="248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озитронно-эмиссионная томография: описание и подготов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01"/>
          <a:stretch/>
        </p:blipFill>
        <p:spPr bwMode="auto">
          <a:xfrm>
            <a:off x="10288570" y="3955746"/>
            <a:ext cx="1640841" cy="248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250" y="3995970"/>
            <a:ext cx="2541617" cy="244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16" y="1601566"/>
            <a:ext cx="4179976" cy="465051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uk-UA" sz="2000" b="1" baseline="30000" dirty="0"/>
              <a:t>18</a:t>
            </a:r>
            <a:r>
              <a:rPr lang="en-US" sz="2000" b="1" dirty="0"/>
              <a:t>F</a:t>
            </a:r>
            <a:r>
              <a:rPr lang="uk-UA" sz="2000" dirty="0"/>
              <a:t> має оптимальні характеристики для використання в ПЕТ: найбільший період напіврозпаду і найменшу енергією </a:t>
            </a:r>
            <a:r>
              <a:rPr lang="uk-UA" sz="2000" dirty="0" smtClean="0"/>
              <a:t>випромінювання </a:t>
            </a:r>
            <a:endParaRPr lang="en-US" sz="2000" dirty="0"/>
          </a:p>
          <a:p>
            <a:r>
              <a:rPr lang="uk-UA" sz="2000" dirty="0" smtClean="0"/>
              <a:t>Розповсюдження </a:t>
            </a:r>
            <a:r>
              <a:rPr lang="uk-UA" sz="2000" baseline="30000" dirty="0"/>
              <a:t>18</a:t>
            </a:r>
            <a:r>
              <a:rPr lang="en-US" sz="2000" dirty="0" smtClean="0"/>
              <a:t>F-</a:t>
            </a:r>
            <a:r>
              <a:rPr lang="uk-UA" altLang="en-US" sz="2000" dirty="0"/>
              <a:t> </a:t>
            </a:r>
            <a:r>
              <a:rPr lang="uk-UA" altLang="en-US" sz="2000" dirty="0" err="1" smtClean="0"/>
              <a:t>диоксиглюкози</a:t>
            </a:r>
            <a:r>
              <a:rPr lang="uk-UA" altLang="en-US" sz="2000" dirty="0" smtClean="0"/>
              <a:t> </a:t>
            </a:r>
            <a:r>
              <a:rPr lang="uk-UA" sz="2000" dirty="0" smtClean="0"/>
              <a:t>ДГ </a:t>
            </a:r>
            <a:r>
              <a:rPr lang="uk-UA" sz="2000" dirty="0"/>
              <a:t>у пухлині </a:t>
            </a:r>
            <a:r>
              <a:rPr lang="en-US" sz="2000" dirty="0"/>
              <a:t>RIF-1 </a:t>
            </a:r>
            <a:r>
              <a:rPr lang="uk-UA" sz="2000" dirty="0"/>
              <a:t>до (0-й день) і на 3-й день після ін’єкції </a:t>
            </a:r>
            <a:r>
              <a:rPr lang="uk-UA" sz="2000" dirty="0" smtClean="0"/>
              <a:t>5-фторурацилу </a:t>
            </a:r>
            <a:r>
              <a:rPr lang="uk-UA" sz="2000" dirty="0"/>
              <a:t>(150 мг/кг</a:t>
            </a:r>
            <a:r>
              <a:rPr lang="uk-UA" sz="2000" dirty="0" smtClean="0"/>
              <a:t>)</a:t>
            </a:r>
          </a:p>
          <a:p>
            <a:r>
              <a:rPr lang="uk-UA" sz="2000" dirty="0" smtClean="0"/>
              <a:t>Наведено </a:t>
            </a:r>
            <a:r>
              <a:rPr lang="uk-UA" sz="2000" dirty="0"/>
              <a:t>типовий приклад </a:t>
            </a:r>
            <a:r>
              <a:rPr lang="uk-UA" sz="2000" dirty="0" err="1"/>
              <a:t>аксонального</a:t>
            </a:r>
            <a:r>
              <a:rPr lang="uk-UA" sz="2000" dirty="0"/>
              <a:t> і сагітального </a:t>
            </a:r>
            <a:r>
              <a:rPr lang="uk-UA" sz="2000" dirty="0" smtClean="0"/>
              <a:t>зображення </a:t>
            </a:r>
            <a:r>
              <a:rPr lang="uk-UA" sz="2000" dirty="0" err="1"/>
              <a:t>позитронно</a:t>
            </a:r>
            <a:r>
              <a:rPr lang="uk-UA" sz="2000" dirty="0"/>
              <a:t>-емісійної томографії </a:t>
            </a:r>
            <a:r>
              <a:rPr lang="uk-UA" sz="2000" dirty="0" err="1"/>
              <a:t>мишей</a:t>
            </a:r>
            <a:r>
              <a:rPr lang="uk-UA" sz="2000" dirty="0"/>
              <a:t> С3Н контрольної та дослідної </a:t>
            </a:r>
            <a:r>
              <a:rPr lang="uk-UA" sz="2000" dirty="0" smtClean="0"/>
              <a:t>групи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2866" y="930190"/>
            <a:ext cx="4444197" cy="5810245"/>
            <a:chOff x="507818" y="917127"/>
            <a:chExt cx="4444197" cy="58102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818" y="982435"/>
              <a:ext cx="4444197" cy="57449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55371" y="917127"/>
              <a:ext cx="17634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Контроль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9393" y="3917227"/>
              <a:ext cx="17634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5-фторурацил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165466" y="3729989"/>
              <a:ext cx="17634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Дні після терапії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004" y="2584814"/>
              <a:ext cx="10319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Пухлина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1131" y="1988165"/>
              <a:ext cx="10319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Сечовий міхур</a:t>
              </a:r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 Box 331"/>
          <p:cNvSpPr txBox="1">
            <a:spLocks noChangeArrowheads="1"/>
          </p:cNvSpPr>
          <p:nvPr/>
        </p:nvSpPr>
        <p:spPr bwMode="auto">
          <a:xfrm>
            <a:off x="796438" y="170385"/>
            <a:ext cx="1071193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400" dirty="0" err="1" smtClean="0"/>
              <a:t>Позитронно</a:t>
            </a:r>
            <a:r>
              <a:rPr lang="uk-UA" sz="2400" dirty="0" smtClean="0"/>
              <a:t>-емісійна томографія: </a:t>
            </a:r>
            <a:r>
              <a:rPr lang="uk-UA" sz="2400" dirty="0"/>
              <a:t>р</a:t>
            </a:r>
            <a:r>
              <a:rPr lang="uk-UA" altLang="en-US" sz="2400" dirty="0" smtClean="0"/>
              <a:t>озподіл </a:t>
            </a:r>
            <a:r>
              <a:rPr lang="uk-UA" altLang="en-US" sz="2400" dirty="0" err="1" smtClean="0"/>
              <a:t>флюородиоксиглюкози</a:t>
            </a:r>
            <a:r>
              <a:rPr lang="uk-UA" altLang="en-US" sz="2400" dirty="0" smtClean="0"/>
              <a:t> у </a:t>
            </a:r>
            <a:r>
              <a:rPr lang="en-US" altLang="en-US" sz="2400" dirty="0" smtClean="0"/>
              <a:t>RIF-1 </a:t>
            </a:r>
            <a:r>
              <a:rPr lang="uk-UA" altLang="en-US" sz="2400" dirty="0" smtClean="0"/>
              <a:t>пухлині до і три дні після </a:t>
            </a:r>
            <a:r>
              <a:rPr lang="uk-UA" altLang="en-US" sz="2400" dirty="0" err="1" smtClean="0"/>
              <a:t>ін</a:t>
            </a:r>
            <a:r>
              <a:rPr lang="en-US" altLang="en-US" sz="2400" dirty="0" smtClean="0"/>
              <a:t>’</a:t>
            </a:r>
            <a:r>
              <a:rPr lang="uk-UA" altLang="en-US" sz="2400" dirty="0" err="1" smtClean="0"/>
              <a:t>єкції</a:t>
            </a:r>
            <a:r>
              <a:rPr lang="uk-UA" altLang="en-US" sz="2400" dirty="0" smtClean="0"/>
              <a:t> 5-фторурацилу </a:t>
            </a:r>
            <a:r>
              <a:rPr lang="en-US" altLang="en-US" sz="2400" dirty="0" smtClean="0"/>
              <a:t>(5FU)</a:t>
            </a:r>
            <a:endParaRPr lang="en-US" altLang="en-US" sz="2400" dirty="0"/>
          </a:p>
        </p:txBody>
      </p:sp>
      <p:grpSp>
        <p:nvGrpSpPr>
          <p:cNvPr id="15" name="Группа 329"/>
          <p:cNvGrpSpPr>
            <a:grpSpLocks/>
          </p:cNvGrpSpPr>
          <p:nvPr/>
        </p:nvGrpSpPr>
        <p:grpSpPr bwMode="auto">
          <a:xfrm>
            <a:off x="4297164" y="1333500"/>
            <a:ext cx="3475235" cy="5351834"/>
            <a:chOff x="3530600" y="1333500"/>
            <a:chExt cx="3475235" cy="5351834"/>
          </a:xfrm>
        </p:grpSpPr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4132263" y="1433513"/>
              <a:ext cx="2524125" cy="4122737"/>
            </a:xfrm>
            <a:prstGeom prst="rect">
              <a:avLst/>
            </a:prstGeom>
            <a:solidFill>
              <a:schemeClr val="bg1"/>
            </a:solidFill>
            <a:ln w="8001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692525" y="5164138"/>
              <a:ext cx="3165475" cy="6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929063" y="5456238"/>
              <a:ext cx="93662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929063" y="5470525"/>
              <a:ext cx="1000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0</a:t>
              </a: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929063" y="4041775"/>
              <a:ext cx="93662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929063" y="4056063"/>
              <a:ext cx="1000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</a:t>
              </a: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929063" y="2689225"/>
              <a:ext cx="93662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929063" y="2703513"/>
              <a:ext cx="1000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2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929063" y="1333500"/>
              <a:ext cx="93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3929063" y="1346200"/>
              <a:ext cx="1000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3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 rot="-5400000">
              <a:off x="2162969" y="3509169"/>
              <a:ext cx="29638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Tumor to Body FDG Intensity Ratio</a:t>
              </a:r>
              <a:endParaRPr lang="en-US" altLang="en-US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4132263" y="1433513"/>
              <a:ext cx="2524125" cy="412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4132263" y="4872038"/>
              <a:ext cx="2524125" cy="1587"/>
            </a:xfrm>
            <a:prstGeom prst="line">
              <a:avLst/>
            </a:prstGeom>
            <a:noFill/>
            <a:ln w="1651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4132263" y="4186238"/>
              <a:ext cx="2524125" cy="3175"/>
            </a:xfrm>
            <a:prstGeom prst="line">
              <a:avLst/>
            </a:prstGeom>
            <a:noFill/>
            <a:ln w="1651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4132263" y="3503613"/>
              <a:ext cx="2524125" cy="1587"/>
            </a:xfrm>
            <a:prstGeom prst="line">
              <a:avLst/>
            </a:prstGeom>
            <a:noFill/>
            <a:ln w="1651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4132263" y="2801938"/>
              <a:ext cx="2524125" cy="6350"/>
            </a:xfrm>
            <a:prstGeom prst="line">
              <a:avLst/>
            </a:prstGeom>
            <a:noFill/>
            <a:ln w="1651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4132263" y="2117725"/>
              <a:ext cx="2524125" cy="1588"/>
            </a:xfrm>
            <a:prstGeom prst="line">
              <a:avLst/>
            </a:prstGeom>
            <a:noFill/>
            <a:ln w="1651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4403725" y="2528888"/>
              <a:ext cx="366713" cy="3027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5662613" y="3351213"/>
              <a:ext cx="368300" cy="22050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5" name="Rectangle 52"/>
            <p:cNvSpPr>
              <a:spLocks noChangeArrowheads="1"/>
            </p:cNvSpPr>
            <p:nvPr/>
          </p:nvSpPr>
          <p:spPr bwMode="auto">
            <a:xfrm>
              <a:off x="4779963" y="2557463"/>
              <a:ext cx="355600" cy="2998787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6035675" y="4200525"/>
              <a:ext cx="355600" cy="1355725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 flipV="1">
              <a:off x="4579938" y="2160588"/>
              <a:ext cx="1587" cy="36830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4537075" y="2152650"/>
              <a:ext cx="95250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 flipV="1">
              <a:off x="5840413" y="3036888"/>
              <a:ext cx="1587" cy="31432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7"/>
            <p:cNvSpPr>
              <a:spLocks noChangeShapeType="1"/>
            </p:cNvSpPr>
            <p:nvPr/>
          </p:nvSpPr>
          <p:spPr bwMode="auto">
            <a:xfrm>
              <a:off x="5791200" y="3036888"/>
              <a:ext cx="96838" cy="158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 flipV="1">
              <a:off x="4943475" y="2146300"/>
              <a:ext cx="3175" cy="41116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9"/>
            <p:cNvSpPr>
              <a:spLocks noChangeShapeType="1"/>
            </p:cNvSpPr>
            <p:nvPr/>
          </p:nvSpPr>
          <p:spPr bwMode="auto">
            <a:xfrm>
              <a:off x="4905375" y="2138363"/>
              <a:ext cx="95250" cy="317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6207125" y="4037013"/>
              <a:ext cx="3175" cy="16351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1"/>
            <p:cNvSpPr>
              <a:spLocks noChangeShapeType="1"/>
            </p:cNvSpPr>
            <p:nvPr/>
          </p:nvSpPr>
          <p:spPr bwMode="auto">
            <a:xfrm>
              <a:off x="6165850" y="4037013"/>
              <a:ext cx="95250" cy="317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2"/>
            <p:cNvSpPr>
              <a:spLocks noChangeShapeType="1"/>
            </p:cNvSpPr>
            <p:nvPr/>
          </p:nvSpPr>
          <p:spPr bwMode="auto">
            <a:xfrm>
              <a:off x="4103688" y="5556250"/>
              <a:ext cx="28575" cy="4763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3"/>
            <p:cNvSpPr>
              <a:spLocks noChangeShapeType="1"/>
            </p:cNvSpPr>
            <p:nvPr/>
          </p:nvSpPr>
          <p:spPr bwMode="auto">
            <a:xfrm>
              <a:off x="4103688" y="4872038"/>
              <a:ext cx="28575" cy="1587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>
              <a:off x="4103688" y="4186238"/>
              <a:ext cx="28575" cy="3175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5"/>
            <p:cNvSpPr>
              <a:spLocks noChangeShapeType="1"/>
            </p:cNvSpPr>
            <p:nvPr/>
          </p:nvSpPr>
          <p:spPr bwMode="auto">
            <a:xfrm>
              <a:off x="4103688" y="3503613"/>
              <a:ext cx="28575" cy="1587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6"/>
            <p:cNvSpPr>
              <a:spLocks noChangeShapeType="1"/>
            </p:cNvSpPr>
            <p:nvPr/>
          </p:nvSpPr>
          <p:spPr bwMode="auto">
            <a:xfrm>
              <a:off x="4103688" y="2801938"/>
              <a:ext cx="28575" cy="635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7"/>
            <p:cNvSpPr>
              <a:spLocks noChangeShapeType="1"/>
            </p:cNvSpPr>
            <p:nvPr/>
          </p:nvSpPr>
          <p:spPr bwMode="auto">
            <a:xfrm>
              <a:off x="4103688" y="2117725"/>
              <a:ext cx="28575" cy="158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8"/>
            <p:cNvSpPr>
              <a:spLocks noChangeShapeType="1"/>
            </p:cNvSpPr>
            <p:nvPr/>
          </p:nvSpPr>
          <p:spPr bwMode="auto">
            <a:xfrm>
              <a:off x="4103688" y="1433513"/>
              <a:ext cx="28575" cy="1587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 flipV="1">
              <a:off x="5394325" y="5527675"/>
              <a:ext cx="1588" cy="28575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0"/>
            <p:cNvSpPr>
              <a:spLocks noChangeArrowheads="1"/>
            </p:cNvSpPr>
            <p:nvPr/>
          </p:nvSpPr>
          <p:spPr bwMode="auto">
            <a:xfrm>
              <a:off x="4433888" y="5554663"/>
              <a:ext cx="52863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54" name="Rectangle 71"/>
            <p:cNvSpPr>
              <a:spLocks noChangeArrowheads="1"/>
            </p:cNvSpPr>
            <p:nvPr/>
          </p:nvSpPr>
          <p:spPr bwMode="auto">
            <a:xfrm>
              <a:off x="4503738" y="5632450"/>
              <a:ext cx="4984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 dirty="0"/>
                <a:t>Day 0</a:t>
              </a:r>
              <a:endParaRPr lang="en-US" altLang="en-US" dirty="0"/>
            </a:p>
          </p:txBody>
        </p:sp>
        <p:sp>
          <p:nvSpPr>
            <p:cNvPr id="55" name="Rectangle 72"/>
            <p:cNvSpPr>
              <a:spLocks noChangeArrowheads="1"/>
            </p:cNvSpPr>
            <p:nvPr/>
          </p:nvSpPr>
          <p:spPr bwMode="auto">
            <a:xfrm>
              <a:off x="5734050" y="5554663"/>
              <a:ext cx="52705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56" name="Rectangle 73"/>
            <p:cNvSpPr>
              <a:spLocks noChangeArrowheads="1"/>
            </p:cNvSpPr>
            <p:nvPr/>
          </p:nvSpPr>
          <p:spPr bwMode="auto">
            <a:xfrm>
              <a:off x="5770563" y="5632450"/>
              <a:ext cx="4984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Day 3</a:t>
              </a:r>
              <a:endParaRPr lang="en-US" altLang="en-US"/>
            </a:p>
          </p:txBody>
        </p:sp>
        <p:sp>
          <p:nvSpPr>
            <p:cNvPr id="57" name="Rectangle 74"/>
            <p:cNvSpPr>
              <a:spLocks noChangeArrowheads="1"/>
            </p:cNvSpPr>
            <p:nvPr/>
          </p:nvSpPr>
          <p:spPr bwMode="auto">
            <a:xfrm>
              <a:off x="4343400" y="1677988"/>
              <a:ext cx="184150" cy="1793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58" name="Rectangle 75"/>
            <p:cNvSpPr>
              <a:spLocks noChangeArrowheads="1"/>
            </p:cNvSpPr>
            <p:nvPr/>
          </p:nvSpPr>
          <p:spPr bwMode="auto">
            <a:xfrm>
              <a:off x="4805363" y="1643063"/>
              <a:ext cx="349250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59" name="Rectangle 76"/>
            <p:cNvSpPr>
              <a:spLocks noChangeArrowheads="1"/>
            </p:cNvSpPr>
            <p:nvPr/>
          </p:nvSpPr>
          <p:spPr bwMode="auto">
            <a:xfrm>
              <a:off x="4627563" y="1643063"/>
              <a:ext cx="728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Control</a:t>
              </a:r>
            </a:p>
          </p:txBody>
        </p:sp>
        <p:sp>
          <p:nvSpPr>
            <p:cNvPr id="60" name="Rectangle 77"/>
            <p:cNvSpPr>
              <a:spLocks noChangeArrowheads="1"/>
            </p:cNvSpPr>
            <p:nvPr/>
          </p:nvSpPr>
          <p:spPr bwMode="auto">
            <a:xfrm>
              <a:off x="5681663" y="1677988"/>
              <a:ext cx="185737" cy="180975"/>
            </a:xfrm>
            <a:prstGeom prst="rect">
              <a:avLst/>
            </a:prstGeom>
            <a:solidFill>
              <a:schemeClr val="tx1"/>
            </a:solidFill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61" name="Rectangle 78"/>
            <p:cNvSpPr>
              <a:spLocks noChangeArrowheads="1"/>
            </p:cNvSpPr>
            <p:nvPr/>
          </p:nvSpPr>
          <p:spPr bwMode="auto">
            <a:xfrm>
              <a:off x="6205538" y="1643063"/>
              <a:ext cx="3571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62" name="Rectangle 79"/>
            <p:cNvSpPr>
              <a:spLocks noChangeArrowheads="1"/>
            </p:cNvSpPr>
            <p:nvPr/>
          </p:nvSpPr>
          <p:spPr bwMode="auto">
            <a:xfrm>
              <a:off x="5980113" y="1643063"/>
              <a:ext cx="3857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5FU</a:t>
              </a:r>
            </a:p>
          </p:txBody>
        </p:sp>
        <p:sp>
          <p:nvSpPr>
            <p:cNvPr id="63" name="Rectangle 80"/>
            <p:cNvSpPr>
              <a:spLocks noChangeArrowheads="1"/>
            </p:cNvSpPr>
            <p:nvPr/>
          </p:nvSpPr>
          <p:spPr bwMode="auto">
            <a:xfrm>
              <a:off x="6118225" y="3765550"/>
              <a:ext cx="276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*,**</a:t>
              </a:r>
              <a:endParaRPr lang="en-US" altLang="en-US"/>
            </a:p>
          </p:txBody>
        </p:sp>
        <p:sp>
          <p:nvSpPr>
            <p:cNvPr id="64" name="Line 325"/>
            <p:cNvSpPr>
              <a:spLocks noChangeShapeType="1"/>
            </p:cNvSpPr>
            <p:nvPr/>
          </p:nvSpPr>
          <p:spPr bwMode="auto">
            <a:xfrm flipV="1">
              <a:off x="4581525" y="2525713"/>
              <a:ext cx="1588" cy="36988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6"/>
            <p:cNvSpPr>
              <a:spLocks noChangeShapeType="1"/>
            </p:cNvSpPr>
            <p:nvPr/>
          </p:nvSpPr>
          <p:spPr bwMode="auto">
            <a:xfrm>
              <a:off x="4532313" y="2894013"/>
              <a:ext cx="95250" cy="158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27"/>
            <p:cNvSpPr>
              <a:spLocks noChangeShapeType="1"/>
            </p:cNvSpPr>
            <p:nvPr/>
          </p:nvSpPr>
          <p:spPr bwMode="auto">
            <a:xfrm>
              <a:off x="5795963" y="3660775"/>
              <a:ext cx="93662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28"/>
            <p:cNvSpPr>
              <a:spLocks noChangeShapeType="1"/>
            </p:cNvSpPr>
            <p:nvPr/>
          </p:nvSpPr>
          <p:spPr bwMode="auto">
            <a:xfrm flipV="1">
              <a:off x="5840413" y="3348038"/>
              <a:ext cx="1587" cy="314325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330"/>
            <p:cNvSpPr txBox="1">
              <a:spLocks noChangeArrowheads="1"/>
            </p:cNvSpPr>
            <p:nvPr/>
          </p:nvSpPr>
          <p:spPr bwMode="auto">
            <a:xfrm>
              <a:off x="3557453" y="5854337"/>
              <a:ext cx="34483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* - p &lt; 0.05 (vs. Day 0), ** - p &lt; 0.05 (vs. control). N = 5 (control) and 4-5 (5FU). </a:t>
              </a:r>
              <a:r>
                <a:rPr lang="uk-UA" sz="1600" dirty="0"/>
                <a:t>[</a:t>
              </a:r>
              <a:r>
                <a:rPr lang="en-US" sz="1600" i="1" dirty="0"/>
                <a:t>Babsky et al., 2007</a:t>
              </a:r>
              <a:r>
                <a:rPr lang="en-US" sz="1600" dirty="0" smtClean="0"/>
                <a:t>]</a:t>
              </a:r>
              <a:endParaRPr lang="en-US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76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0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latin typeface="+mn-lt"/>
              </a:rPr>
              <a:t>Додаткова</a:t>
            </a:r>
            <a:r>
              <a:rPr lang="uk-UA" sz="2800" dirty="0" smtClean="0">
                <a:latin typeface="+mn-lt"/>
              </a:rPr>
              <a:t> література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609"/>
            <a:ext cx="10515600" cy="435133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400" dirty="0" smtClean="0"/>
              <a:t>Костюк </a:t>
            </a:r>
            <a:r>
              <a:rPr lang="uk-UA" sz="2400" dirty="0"/>
              <a:t>П.Г., Зима В.Л., </a:t>
            </a:r>
            <a:r>
              <a:rPr lang="uk-UA" sz="2400" dirty="0" err="1"/>
              <a:t>Магура</a:t>
            </a:r>
            <a:r>
              <a:rPr lang="uk-UA" sz="2400" dirty="0"/>
              <a:t> І.С. та ін.. Біофізика. – Київ: вид-во «Київський університет», 2008. – 567 с. 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err="1" smtClean="0"/>
              <a:t>Посудін</a:t>
            </a:r>
            <a:r>
              <a:rPr lang="uk-UA" sz="2400" dirty="0" smtClean="0"/>
              <a:t> </a:t>
            </a:r>
            <a:r>
              <a:rPr lang="uk-UA" sz="2400" dirty="0"/>
              <a:t>Ю.І. Біофізика: Підручник.‒ Київ: вид-во НАУ, 2016. – 451 с.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err="1" smtClean="0"/>
              <a:t>Санагурський</a:t>
            </a:r>
            <a:r>
              <a:rPr lang="uk-UA" sz="2400" dirty="0" smtClean="0"/>
              <a:t> </a:t>
            </a:r>
            <a:r>
              <a:rPr lang="uk-UA" sz="2400" dirty="0"/>
              <a:t>Д.І. Об’єкти біофізики. – Львів: вид-во ЛНУ імені Івана Франка, 2008. – 522 с.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err="1"/>
              <a:t>Таланов</a:t>
            </a:r>
            <a:r>
              <a:rPr lang="uk-UA" sz="2400" dirty="0"/>
              <a:t> С.О., Федоренко О.А., Плиска О.І., </a:t>
            </a:r>
            <a:r>
              <a:rPr lang="uk-UA" sz="2400" dirty="0" err="1"/>
              <a:t>Лазоришинець</a:t>
            </a:r>
            <a:r>
              <a:rPr lang="uk-UA" sz="2400" dirty="0"/>
              <a:t> В.В. Біофізика: Курс лекцій. - Київ: вид-во НПУ імені </a:t>
            </a:r>
            <a:r>
              <a:rPr lang="uk-UA" sz="2400" dirty="0" err="1"/>
              <a:t>М.П.Драгоманова</a:t>
            </a:r>
            <a:r>
              <a:rPr lang="uk-UA" sz="2400" dirty="0"/>
              <a:t>, 2014. – 209 с.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err="1"/>
              <a:t>Тіманюк</a:t>
            </a:r>
            <a:r>
              <a:rPr lang="uk-UA" sz="2400" dirty="0"/>
              <a:t> В.О., </a:t>
            </a:r>
            <a:r>
              <a:rPr lang="uk-UA" sz="2400" dirty="0" err="1"/>
              <a:t>Животова</a:t>
            </a:r>
            <a:r>
              <a:rPr lang="uk-UA" sz="2400" dirty="0"/>
              <a:t> О.М. Біофізика: </a:t>
            </a:r>
            <a:r>
              <a:rPr lang="uk-UA" sz="2400" dirty="0" err="1"/>
              <a:t>Навч</a:t>
            </a:r>
            <a:r>
              <a:rPr lang="uk-UA" sz="2400" dirty="0"/>
              <a:t>. </a:t>
            </a:r>
            <a:r>
              <a:rPr lang="uk-UA" sz="2400" dirty="0" err="1"/>
              <a:t>посібн</a:t>
            </a:r>
            <a:r>
              <a:rPr lang="uk-UA" sz="2400" dirty="0"/>
              <a:t>. для </a:t>
            </a:r>
            <a:r>
              <a:rPr lang="uk-UA" sz="2400" dirty="0" err="1"/>
              <a:t>студ</a:t>
            </a:r>
            <a:r>
              <a:rPr lang="uk-UA" sz="2400" dirty="0"/>
              <a:t>. </a:t>
            </a:r>
            <a:r>
              <a:rPr lang="uk-UA" sz="2400" dirty="0" err="1"/>
              <a:t>фармац</a:t>
            </a:r>
            <a:r>
              <a:rPr lang="uk-UA" sz="2400" dirty="0"/>
              <a:t>. </a:t>
            </a:r>
            <a:r>
              <a:rPr lang="uk-UA" sz="2400" dirty="0" err="1"/>
              <a:t>вищ</a:t>
            </a:r>
            <a:r>
              <a:rPr lang="uk-UA" sz="2400" dirty="0"/>
              <a:t>. </a:t>
            </a:r>
            <a:r>
              <a:rPr lang="uk-UA" sz="2400" dirty="0" err="1"/>
              <a:t>навч</a:t>
            </a:r>
            <a:r>
              <a:rPr lang="uk-UA" sz="2400" dirty="0"/>
              <a:t>. закладів. - Харків: вид-во НФАУ: Золоті сторінки, 2001. – 204 с</a:t>
            </a:r>
            <a:r>
              <a:rPr lang="uk-UA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Babsky </a:t>
            </a:r>
            <a:r>
              <a:rPr lang="en-US" sz="2400" dirty="0" smtClean="0"/>
              <a:t>A., </a:t>
            </a:r>
            <a:r>
              <a:rPr lang="en-US" sz="2400" dirty="0"/>
              <a:t>Zhang </a:t>
            </a:r>
            <a:r>
              <a:rPr lang="en-US" sz="2400" dirty="0" smtClean="0"/>
              <a:t>H., </a:t>
            </a:r>
            <a:r>
              <a:rPr lang="en-US" sz="2400" dirty="0" err="1"/>
              <a:t>Hekmatyar</a:t>
            </a:r>
            <a:r>
              <a:rPr lang="en-US" sz="2400" dirty="0"/>
              <a:t> </a:t>
            </a:r>
            <a:r>
              <a:rPr lang="en-US" sz="2400" dirty="0" smtClean="0"/>
              <a:t>S.K. et al. </a:t>
            </a:r>
            <a:r>
              <a:rPr lang="en-US" sz="2400" dirty="0"/>
              <a:t>Monitoring chemotherapeutic response in RIF-1 tumors by single-quantum and triple-quantum-filtered </a:t>
            </a:r>
            <a:r>
              <a:rPr lang="en-US" sz="2400" baseline="30000" dirty="0"/>
              <a:t>23</a:t>
            </a:r>
            <a:r>
              <a:rPr lang="en-US" sz="2400" dirty="0"/>
              <a:t>Na MRI, </a:t>
            </a:r>
            <a:r>
              <a:rPr lang="en-US" sz="2400" baseline="30000" dirty="0"/>
              <a:t>1</a:t>
            </a:r>
            <a:r>
              <a:rPr lang="en-US" sz="2400" dirty="0"/>
              <a:t>H diffusion-weighted MRI and PET Imaging. </a:t>
            </a:r>
            <a:r>
              <a:rPr lang="en-US" sz="2400" i="1" dirty="0" err="1"/>
              <a:t>Magn</a:t>
            </a:r>
            <a:r>
              <a:rPr lang="en-US" sz="2400" i="1" dirty="0"/>
              <a:t> </a:t>
            </a:r>
            <a:r>
              <a:rPr lang="en-US" sz="2400" i="1" dirty="0" err="1"/>
              <a:t>Reson</a:t>
            </a:r>
            <a:r>
              <a:rPr lang="en-US" sz="2400" i="1" dirty="0"/>
              <a:t> Imaging</a:t>
            </a:r>
            <a:r>
              <a:rPr lang="en-US" sz="2400" dirty="0"/>
              <a:t>, 25(7): 1015-1023, 2007.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(с) </a:t>
            </a:r>
            <a:r>
              <a:rPr lang="en-US" smtClean="0"/>
              <a:t>Babsky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0CCA-035F-4065-BF6B-858C034358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1046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Лекція 8. Біофізичні методи (продовження) </vt:lpstr>
      <vt:lpstr>Електронний парамагнітний резонанс (ЕПР) </vt:lpstr>
      <vt:lpstr>Спектр ЕПР</vt:lpstr>
      <vt:lpstr>Електронно-парамагнітні спектрометри</vt:lpstr>
      <vt:lpstr>Метод спінових міток</vt:lpstr>
      <vt:lpstr>Позитронно-емісійна томографія (ПЕТ) </vt:lpstr>
      <vt:lpstr>PowerPoint Presentation</vt:lpstr>
      <vt:lpstr>Додаткова література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Babsky</dc:creator>
  <cp:lastModifiedBy>Babsky</cp:lastModifiedBy>
  <cp:revision>138</cp:revision>
  <dcterms:created xsi:type="dcterms:W3CDTF">2020-07-31T15:39:22Z</dcterms:created>
  <dcterms:modified xsi:type="dcterms:W3CDTF">2021-10-19T08:40:34Z</dcterms:modified>
</cp:coreProperties>
</file>