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283" r:id="rId3"/>
    <p:sldId id="282" r:id="rId4"/>
    <p:sldId id="281" r:id="rId5"/>
    <p:sldId id="272" r:id="rId6"/>
    <p:sldId id="273" r:id="rId7"/>
    <p:sldId id="259" r:id="rId8"/>
    <p:sldId id="274" r:id="rId9"/>
    <p:sldId id="275" r:id="rId10"/>
    <p:sldId id="265" r:id="rId11"/>
    <p:sldId id="264" r:id="rId12"/>
    <p:sldId id="287" r:id="rId13"/>
    <p:sldId id="261" r:id="rId14"/>
    <p:sldId id="284" r:id="rId15"/>
    <p:sldId id="266" r:id="rId16"/>
    <p:sldId id="289" r:id="rId17"/>
    <p:sldId id="268" r:id="rId18"/>
    <p:sldId id="269" r:id="rId19"/>
    <p:sldId id="270" r:id="rId20"/>
    <p:sldId id="277" r:id="rId21"/>
    <p:sldId id="278" r:id="rId22"/>
    <p:sldId id="279" r:id="rId23"/>
    <p:sldId id="27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5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DE622-4208-46B1-B46E-50D8344AE83E}" type="datetimeFigureOut">
              <a:rPr lang="en-US" smtClean="0"/>
              <a:t>7/4/23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FD6BB-1F0E-485A-A315-ED624D6BE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19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6B41-F9DF-4123-BBE4-B6DFFA754F9A}" type="datetimeFigureOut">
              <a:rPr lang="en-US" smtClean="0"/>
              <a:t>7/4/23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C996A-7995-48CD-AD59-578191B2F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31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6B41-F9DF-4123-BBE4-B6DFFA754F9A}" type="datetimeFigureOut">
              <a:rPr lang="en-US" smtClean="0"/>
              <a:t>7/4/23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C996A-7995-48CD-AD59-578191B2F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52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6B41-F9DF-4123-BBE4-B6DFFA754F9A}" type="datetimeFigureOut">
              <a:rPr lang="en-US" smtClean="0"/>
              <a:t>7/4/23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C996A-7995-48CD-AD59-578191B2F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29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6B41-F9DF-4123-BBE4-B6DFFA754F9A}" type="datetimeFigureOut">
              <a:rPr lang="en-US" smtClean="0"/>
              <a:t>7/4/23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C996A-7995-48CD-AD59-578191B2F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30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6B41-F9DF-4123-BBE4-B6DFFA754F9A}" type="datetimeFigureOut">
              <a:rPr lang="en-US" smtClean="0"/>
              <a:t>7/4/23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C996A-7995-48CD-AD59-578191B2F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55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6B41-F9DF-4123-BBE4-B6DFFA754F9A}" type="datetimeFigureOut">
              <a:rPr lang="en-US" smtClean="0"/>
              <a:t>7/4/23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C996A-7995-48CD-AD59-578191B2F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12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6B41-F9DF-4123-BBE4-B6DFFA754F9A}" type="datetimeFigureOut">
              <a:rPr lang="en-US" smtClean="0"/>
              <a:t>7/4/23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C996A-7995-48CD-AD59-578191B2F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71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6B41-F9DF-4123-BBE4-B6DFFA754F9A}" type="datetimeFigureOut">
              <a:rPr lang="en-US" smtClean="0"/>
              <a:t>7/4/23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C996A-7995-48CD-AD59-578191B2F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46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6B41-F9DF-4123-BBE4-B6DFFA754F9A}" type="datetimeFigureOut">
              <a:rPr lang="en-US" smtClean="0"/>
              <a:t>7/4/23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C996A-7995-48CD-AD59-578191B2F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94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6B41-F9DF-4123-BBE4-B6DFFA754F9A}" type="datetimeFigureOut">
              <a:rPr lang="en-US" smtClean="0"/>
              <a:t>7/4/23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C996A-7995-48CD-AD59-578191B2F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51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6B41-F9DF-4123-BBE4-B6DFFA754F9A}" type="datetimeFigureOut">
              <a:rPr lang="en-US" smtClean="0"/>
              <a:t>7/4/23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C996A-7995-48CD-AD59-578191B2F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13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06B41-F9DF-4123-BBE4-B6DFFA754F9A}" type="datetimeFigureOut">
              <a:rPr lang="en-US" smtClean="0"/>
              <a:t>7/4/23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C996A-7995-48CD-AD59-578191B2F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7.png"/><Relationship Id="rId10" Type="http://schemas.openxmlformats.org/officeDocument/2006/relationships/image" Target="../media/image61.png"/><Relationship Id="rId4" Type="http://schemas.openxmlformats.org/officeDocument/2006/relationships/image" Target="../media/image56.jpe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nmu.edu.ua/uk/strukturni-pidrozdili-2/kafedry/kafedramedychnoi-informatyky-" TargetMode="External"/><Relationship Id="rId7" Type="http://schemas.openxmlformats.org/officeDocument/2006/relationships/hyperlink" Target="mailto:anatom@ldufk.edu.ua" TargetMode="External"/><Relationship Id="rId2" Type="http://schemas.openxmlformats.org/officeDocument/2006/relationships/hyperlink" Target="mailto:Kaf_biophysics@meduniv.lviv.u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biolog@ldufk.edu.ua" TargetMode="External"/><Relationship Id="rId5" Type="http://schemas.openxmlformats.org/officeDocument/2006/relationships/hyperlink" Target="mailto:lvivmedinst@gmail.com" TargetMode="External"/><Relationship Id="rId4" Type="http://schemas.openxmlformats.org/officeDocument/2006/relationships/hyperlink" Target="mailto:physics@ifnmu.edu.ua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mailto:institut@cellbiol.lviv.ua" TargetMode="External"/><Relationship Id="rId3" Type="http://schemas.openxmlformats.org/officeDocument/2006/relationships/hyperlink" Target="mailto:director@scivp.lviv.ua" TargetMode="External"/><Relationship Id="rId7" Type="http://schemas.openxmlformats.org/officeDocument/2006/relationships/hyperlink" Target="http://www.cellbiol.lviv.ua/" TargetMode="External"/><Relationship Id="rId2" Type="http://schemas.openxmlformats.org/officeDocument/2006/relationships/hyperlink" Target="http://www.scivp.lviv.u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enbiol@mail.lviv.ua" TargetMode="External"/><Relationship Id="rId5" Type="http://schemas.openxmlformats.org/officeDocument/2006/relationships/hyperlink" Target="mailto:ndekc@lv.npu.gov.ua" TargetMode="External"/><Relationship Id="rId10" Type="http://schemas.openxmlformats.org/officeDocument/2006/relationships/hyperlink" Target="mailto:info@icbge.org.ua" TargetMode="External"/><Relationship Id="rId4" Type="http://schemas.openxmlformats.org/officeDocument/2006/relationships/hyperlink" Target="http://ndekc.lviv.ua/index.html" TargetMode="External"/><Relationship Id="rId9" Type="http://schemas.openxmlformats.org/officeDocument/2006/relationships/hyperlink" Target="mailto:nauka@onconet.kiev.ua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esculab.com" TargetMode="External"/><Relationship Id="rId2" Type="http://schemas.openxmlformats.org/officeDocument/2006/relationships/hyperlink" Target="https://www.synevo.ua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bioweb.lnu.edu.ua/department/biophysics-and-bioinformatic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yorku.ca/bphs/images/Biophysics_Club_Wordle_CMY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598" y="489176"/>
            <a:ext cx="9567636" cy="592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4726-5726-4C9E-B7CA-D94D71D32F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207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1992313" y="175254"/>
            <a:ext cx="8229600" cy="6921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uk-UA" altLang="en-US" sz="2800" dirty="0">
                <a:latin typeface="+mn-lt"/>
              </a:rPr>
              <a:t>Наукові проекти кафедри у 2013-2021 рр.</a:t>
            </a:r>
            <a:endParaRPr lang="ru-RU" altLang="en-US" sz="2800" dirty="0">
              <a:latin typeface="+mn-lt"/>
            </a:endParaRPr>
          </a:p>
        </p:txBody>
      </p:sp>
      <p:sp>
        <p:nvSpPr>
          <p:cNvPr id="21507" name="Объект 2"/>
          <p:cNvSpPr>
            <a:spLocks noGrp="1"/>
          </p:cNvSpPr>
          <p:nvPr>
            <p:ph idx="1"/>
          </p:nvPr>
        </p:nvSpPr>
        <p:spPr>
          <a:xfrm>
            <a:off x="600891" y="980728"/>
            <a:ext cx="11220995" cy="532765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  <a:defRPr/>
            </a:pPr>
            <a:r>
              <a:rPr lang="uk-UA" altLang="en-US" sz="1900" b="1" dirty="0"/>
              <a:t>Держбюджетні теми</a:t>
            </a:r>
            <a:endParaRPr lang="en-US" altLang="en-US" sz="1900" b="1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n-US" sz="1900" i="1" dirty="0"/>
              <a:t>«</a:t>
            </a:r>
            <a:r>
              <a:rPr lang="ru-RU" altLang="en-US" sz="1900" i="1" dirty="0" err="1"/>
              <a:t>Енергетичні</a:t>
            </a:r>
            <a:r>
              <a:rPr lang="ru-RU" altLang="en-US" sz="1900" i="1" dirty="0"/>
              <a:t> </a:t>
            </a:r>
            <a:r>
              <a:rPr lang="ru-RU" altLang="en-US" sz="1900" i="1" dirty="0" err="1"/>
              <a:t>процеси</a:t>
            </a:r>
            <a:r>
              <a:rPr lang="ru-RU" altLang="en-US" sz="1900" i="1" dirty="0"/>
              <a:t> у </a:t>
            </a:r>
            <a:r>
              <a:rPr lang="ru-RU" altLang="en-US" sz="1900" i="1" dirty="0" err="1"/>
              <a:t>мітохондріях</a:t>
            </a:r>
            <a:r>
              <a:rPr lang="ru-RU" altLang="en-US" sz="1900" i="1" dirty="0"/>
              <a:t> </a:t>
            </a:r>
            <a:r>
              <a:rPr lang="ru-RU" altLang="en-US" sz="1900" i="1" dirty="0" err="1"/>
              <a:t>ракових</a:t>
            </a:r>
            <a:r>
              <a:rPr lang="ru-RU" altLang="en-US" sz="1900" i="1" dirty="0"/>
              <a:t> </a:t>
            </a:r>
            <a:r>
              <a:rPr lang="ru-RU" altLang="en-US" sz="1900" i="1" dirty="0" err="1"/>
              <a:t>клітин</a:t>
            </a:r>
            <a:r>
              <a:rPr lang="ru-RU" altLang="en-US" sz="1900" i="1" dirty="0"/>
              <a:t> та </a:t>
            </a:r>
            <a:r>
              <a:rPr lang="ru-RU" altLang="en-US" sz="1900" i="1" dirty="0" err="1"/>
              <a:t>гепатоцитів</a:t>
            </a:r>
            <a:r>
              <a:rPr lang="ru-RU" altLang="en-US" sz="1900" i="1" dirty="0"/>
              <a:t> за </a:t>
            </a:r>
            <a:r>
              <a:rPr lang="ru-RU" altLang="en-US" sz="1900" i="1" dirty="0" err="1"/>
              <a:t>дії</a:t>
            </a:r>
            <a:r>
              <a:rPr lang="ru-RU" altLang="en-US" sz="1900" i="1" dirty="0"/>
              <a:t> </a:t>
            </a:r>
            <a:r>
              <a:rPr lang="ru-RU" altLang="en-US" sz="1900" i="1" dirty="0" err="1"/>
              <a:t>азолів</a:t>
            </a:r>
            <a:r>
              <a:rPr lang="ru-RU" altLang="en-US" sz="1900" i="1" dirty="0"/>
              <a:t> і </a:t>
            </a:r>
            <a:r>
              <a:rPr lang="ru-RU" altLang="en-US" sz="1900" i="1" dirty="0" err="1"/>
              <a:t>похідних</a:t>
            </a:r>
            <a:r>
              <a:rPr lang="ru-RU" altLang="en-US" sz="1900" i="1" dirty="0"/>
              <a:t> фурану з </a:t>
            </a:r>
            <a:r>
              <a:rPr lang="ru-RU" altLang="en-US" sz="1900" i="1" dirty="0" err="1"/>
              <a:t>протипухлинною</a:t>
            </a:r>
            <a:r>
              <a:rPr lang="ru-RU" altLang="en-US" sz="1900" i="1" dirty="0"/>
              <a:t> </a:t>
            </a:r>
            <a:r>
              <a:rPr lang="ru-RU" altLang="en-US" sz="1900" i="1" dirty="0" err="1"/>
              <a:t>активністю</a:t>
            </a:r>
            <a:r>
              <a:rPr lang="ru-RU" altLang="en-US" sz="1900" i="1" dirty="0"/>
              <a:t>»,</a:t>
            </a:r>
            <a:r>
              <a:rPr lang="ru-RU" altLang="en-US" sz="1900" dirty="0"/>
              <a:t> </a:t>
            </a:r>
            <a:r>
              <a:rPr lang="uk-UA" altLang="en-US" sz="1900" dirty="0"/>
              <a:t>науковий керівник д-р </a:t>
            </a:r>
            <a:r>
              <a:rPr lang="uk-UA" altLang="en-US" sz="1900" dirty="0" err="1"/>
              <a:t>біол</a:t>
            </a:r>
            <a:r>
              <a:rPr lang="uk-UA" altLang="en-US" sz="1900" dirty="0"/>
              <a:t>. наук Бабський А. М.,</a:t>
            </a:r>
            <a:r>
              <a:rPr lang="ru-RU" altLang="en-US" sz="1900" dirty="0"/>
              <a:t> </a:t>
            </a:r>
            <a:r>
              <a:rPr lang="uk-UA" altLang="en-US" sz="1900" dirty="0"/>
              <a:t>№ </a:t>
            </a:r>
            <a:r>
              <a:rPr lang="ru-RU" altLang="en-US" sz="1900" dirty="0"/>
              <a:t>0116</a:t>
            </a:r>
            <a:r>
              <a:rPr lang="en-US" altLang="en-US" sz="1900" dirty="0"/>
              <a:t>U001533 </a:t>
            </a:r>
            <a:r>
              <a:rPr lang="ru-RU" altLang="en-US" sz="1900" dirty="0"/>
              <a:t>(2016 – 2018)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n-US" sz="1900" i="1" dirty="0"/>
              <a:t>«</a:t>
            </a:r>
            <a:r>
              <a:rPr lang="ru-RU" altLang="en-US" sz="1900" i="1" dirty="0" err="1"/>
              <a:t>Механізми</a:t>
            </a:r>
            <a:r>
              <a:rPr lang="ru-RU" altLang="en-US" sz="1900" i="1" dirty="0"/>
              <a:t> </a:t>
            </a:r>
            <a:r>
              <a:rPr lang="ru-RU" altLang="en-US" sz="1900" i="1" dirty="0" err="1"/>
              <a:t>подолання</a:t>
            </a:r>
            <a:r>
              <a:rPr lang="ru-RU" altLang="en-US" sz="1900" i="1" dirty="0"/>
              <a:t> </a:t>
            </a:r>
            <a:r>
              <a:rPr lang="ru-RU" altLang="en-US" sz="1900" i="1" dirty="0" err="1"/>
              <a:t>резистентності</a:t>
            </a:r>
            <a:r>
              <a:rPr lang="ru-RU" altLang="en-US" sz="1900" i="1" dirty="0"/>
              <a:t> та </a:t>
            </a:r>
            <a:r>
              <a:rPr lang="ru-RU" altLang="en-US" sz="1900" i="1" dirty="0" err="1"/>
              <a:t>підвищення</a:t>
            </a:r>
            <a:r>
              <a:rPr lang="ru-RU" altLang="en-US" sz="1900" i="1" dirty="0"/>
              <a:t> </a:t>
            </a:r>
            <a:r>
              <a:rPr lang="ru-RU" altLang="en-US" sz="1900" i="1" dirty="0" err="1"/>
              <a:t>ефективності</a:t>
            </a:r>
            <a:r>
              <a:rPr lang="ru-RU" altLang="en-US" sz="1900" i="1" dirty="0"/>
              <a:t> </a:t>
            </a:r>
            <a:r>
              <a:rPr lang="ru-RU" altLang="en-US" sz="1900" i="1" dirty="0" err="1"/>
              <a:t>протипухлинної</a:t>
            </a:r>
            <a:r>
              <a:rPr lang="ru-RU" altLang="en-US" sz="1900" i="1" dirty="0"/>
              <a:t> </a:t>
            </a:r>
            <a:r>
              <a:rPr lang="ru-RU" altLang="en-US" sz="1900" i="1" dirty="0" err="1"/>
              <a:t>дії</a:t>
            </a:r>
            <a:r>
              <a:rPr lang="ru-RU" altLang="en-US" sz="1900" i="1" dirty="0"/>
              <a:t> </a:t>
            </a:r>
            <a:r>
              <a:rPr lang="ru-RU" altLang="en-US" sz="1900" i="1" dirty="0" err="1"/>
              <a:t>похідних</a:t>
            </a:r>
            <a:r>
              <a:rPr lang="ru-RU" altLang="en-US" sz="1900" i="1" dirty="0"/>
              <a:t> </a:t>
            </a:r>
            <a:r>
              <a:rPr lang="ru-RU" altLang="en-US" sz="1900" i="1" dirty="0" err="1"/>
              <a:t>тіазолу</a:t>
            </a:r>
            <a:r>
              <a:rPr lang="ru-RU" altLang="en-US" sz="1900" i="1" dirty="0"/>
              <a:t> в </a:t>
            </a:r>
            <a:r>
              <a:rPr lang="ru-RU" altLang="en-US" sz="1900" i="1" dirty="0" err="1"/>
              <a:t>комплексі</a:t>
            </a:r>
            <a:r>
              <a:rPr lang="ru-RU" altLang="en-US" sz="1900" i="1" dirty="0"/>
              <a:t> з </a:t>
            </a:r>
            <a:r>
              <a:rPr lang="ru-RU" altLang="en-US" sz="1900" i="1" dirty="0" err="1"/>
              <a:t>нанорозмірними</a:t>
            </a:r>
            <a:r>
              <a:rPr lang="ru-RU" altLang="en-US" sz="1900" i="1" dirty="0"/>
              <a:t> </a:t>
            </a:r>
            <a:r>
              <a:rPr lang="ru-RU" altLang="en-US" sz="1900" i="1" dirty="0" err="1"/>
              <a:t>полімерними</a:t>
            </a:r>
            <a:r>
              <a:rPr lang="ru-RU" altLang="en-US" sz="1900" i="1" dirty="0"/>
              <a:t> </a:t>
            </a:r>
            <a:r>
              <a:rPr lang="ru-RU" altLang="en-US" sz="1900" i="1" dirty="0" err="1"/>
              <a:t>носіями</a:t>
            </a:r>
            <a:r>
              <a:rPr lang="ru-RU" altLang="en-US" sz="1900" i="1" dirty="0"/>
              <a:t>»</a:t>
            </a:r>
            <a:r>
              <a:rPr lang="ru-RU" altLang="en-US" sz="1900" dirty="0"/>
              <a:t>, </a:t>
            </a:r>
            <a:r>
              <a:rPr lang="uk-UA" altLang="en-US" sz="1900" dirty="0"/>
              <a:t>науковий керівник</a:t>
            </a:r>
            <a:r>
              <a:rPr lang="ru-RU" altLang="en-US" sz="1900" dirty="0"/>
              <a:t> </a:t>
            </a:r>
            <a:r>
              <a:rPr lang="uk-UA" altLang="en-US" sz="1900" dirty="0"/>
              <a:t>д-р </a:t>
            </a:r>
            <a:r>
              <a:rPr lang="uk-UA" altLang="en-US" sz="1900" dirty="0" err="1"/>
              <a:t>біол</a:t>
            </a:r>
            <a:r>
              <a:rPr lang="uk-UA" altLang="en-US" sz="1900" dirty="0"/>
              <a:t>. наук Бабський А. М.,</a:t>
            </a:r>
            <a:r>
              <a:rPr lang="ru-RU" altLang="en-US" sz="1900" dirty="0"/>
              <a:t> </a:t>
            </a:r>
            <a:r>
              <a:rPr lang="uk-UA" altLang="en-US" sz="1900" dirty="0"/>
              <a:t>№ </a:t>
            </a:r>
            <a:r>
              <a:rPr lang="ru-RU" altLang="en-US" sz="1900" dirty="0"/>
              <a:t>0119</a:t>
            </a:r>
            <a:r>
              <a:rPr lang="en-US" altLang="en-US" sz="1900" dirty="0"/>
              <a:t>U002201</a:t>
            </a:r>
            <a:r>
              <a:rPr lang="uk-UA" altLang="en-US" sz="1900" dirty="0"/>
              <a:t> </a:t>
            </a:r>
            <a:r>
              <a:rPr lang="ru-RU" altLang="en-US" sz="1900" dirty="0"/>
              <a:t>(2019 – 2021)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altLang="en-US" sz="1900" dirty="0"/>
              <a:t>«</a:t>
            </a:r>
            <a:r>
              <a:rPr lang="ru-RU" altLang="en-US" sz="1900" dirty="0" err="1"/>
              <a:t>Функціональна</a:t>
            </a:r>
            <a:r>
              <a:rPr lang="ru-RU" altLang="en-US" sz="1900" dirty="0"/>
              <a:t> </a:t>
            </a:r>
            <a:r>
              <a:rPr lang="ru-RU" altLang="en-US" sz="1900" dirty="0" err="1"/>
              <a:t>оцінка</a:t>
            </a:r>
            <a:r>
              <a:rPr lang="ru-RU" altLang="en-US" sz="1900" dirty="0"/>
              <a:t> </a:t>
            </a:r>
            <a:r>
              <a:rPr lang="ru-RU" altLang="en-US" sz="1900" dirty="0" err="1"/>
              <a:t>мітохондрій</a:t>
            </a:r>
            <a:r>
              <a:rPr lang="ru-RU" altLang="en-US" sz="1900" dirty="0"/>
              <a:t>: </a:t>
            </a:r>
            <a:r>
              <a:rPr lang="ru-RU" altLang="en-US" sz="1900" dirty="0" err="1"/>
              <a:t>пайплайн</a:t>
            </a:r>
            <a:r>
              <a:rPr lang="ru-RU" altLang="en-US" sz="1900" dirty="0"/>
              <a:t> для </a:t>
            </a:r>
            <a:r>
              <a:rPr lang="ru-RU" altLang="en-US" sz="1900" dirty="0" err="1"/>
              <a:t>виявлення</a:t>
            </a:r>
            <a:r>
              <a:rPr lang="ru-RU" altLang="en-US" sz="1900" dirty="0"/>
              <a:t> </a:t>
            </a:r>
            <a:r>
              <a:rPr lang="ru-RU" altLang="en-US" sz="1900" dirty="0" err="1"/>
              <a:t>механізмів</a:t>
            </a:r>
            <a:r>
              <a:rPr lang="ru-RU" altLang="en-US" sz="1900" dirty="0"/>
              <a:t> </a:t>
            </a:r>
            <a:r>
              <a:rPr lang="ru-RU" altLang="en-US" sz="1900" dirty="0" err="1"/>
              <a:t>передпатологічних</a:t>
            </a:r>
            <a:r>
              <a:rPr lang="ru-RU" altLang="en-US" sz="1900" dirty="0"/>
              <a:t> </a:t>
            </a:r>
            <a:r>
              <a:rPr lang="ru-RU" altLang="en-US" sz="1900" dirty="0" err="1"/>
              <a:t>станів</a:t>
            </a:r>
            <a:r>
              <a:rPr lang="ru-RU" altLang="en-US" sz="1900" dirty="0"/>
              <a:t> </a:t>
            </a:r>
            <a:r>
              <a:rPr lang="ru-RU" altLang="en-US" sz="1900" dirty="0" err="1"/>
              <a:t>травних</a:t>
            </a:r>
            <a:r>
              <a:rPr lang="ru-RU" altLang="en-US" sz="1900" dirty="0"/>
              <a:t> </a:t>
            </a:r>
            <a:r>
              <a:rPr lang="ru-RU" altLang="en-US" sz="1900" dirty="0" err="1"/>
              <a:t>залоз</a:t>
            </a:r>
            <a:r>
              <a:rPr lang="ru-RU" altLang="en-US" sz="1900" dirty="0"/>
              <a:t>», </a:t>
            </a:r>
            <a:r>
              <a:rPr lang="uk-UA" altLang="en-US" sz="1900" dirty="0"/>
              <a:t>науковий керівник</a:t>
            </a:r>
            <a:r>
              <a:rPr lang="ru-RU" altLang="en-US" sz="1900" dirty="0"/>
              <a:t> </a:t>
            </a:r>
            <a:r>
              <a:rPr lang="uk-UA" altLang="en-US" sz="1900" dirty="0"/>
              <a:t>д-р </a:t>
            </a:r>
            <a:r>
              <a:rPr lang="uk-UA" altLang="en-US" sz="1900" dirty="0" err="1"/>
              <a:t>біол</a:t>
            </a:r>
            <a:r>
              <a:rPr lang="uk-UA" altLang="en-US" sz="1900" dirty="0"/>
              <a:t>. наук Бабський А. М.,</a:t>
            </a:r>
            <a:r>
              <a:rPr lang="ru-RU" altLang="en-US" sz="1900" dirty="0"/>
              <a:t> </a:t>
            </a:r>
            <a:r>
              <a:rPr lang="uk-UA" altLang="en-US" sz="1900" dirty="0"/>
              <a:t>№ </a:t>
            </a:r>
            <a:r>
              <a:rPr lang="ru-RU" altLang="en-US" sz="1900" dirty="0"/>
              <a:t>0123</a:t>
            </a:r>
            <a:r>
              <a:rPr lang="en-US" altLang="en-US" sz="1900" dirty="0"/>
              <a:t>U</a:t>
            </a:r>
            <a:r>
              <a:rPr lang="uk-UA" altLang="en-US" sz="1900" dirty="0"/>
              <a:t>1</a:t>
            </a:r>
            <a:r>
              <a:rPr lang="en-US" altLang="en-US" sz="1900" dirty="0"/>
              <a:t>0</a:t>
            </a:r>
            <a:r>
              <a:rPr lang="uk-UA" altLang="en-US" sz="1900" dirty="0"/>
              <a:t>1951 </a:t>
            </a:r>
            <a:r>
              <a:rPr lang="ru-RU" altLang="en-US" sz="1900" dirty="0"/>
              <a:t>(2023 – 2025)</a:t>
            </a:r>
          </a:p>
          <a:p>
            <a:pPr marL="0" indent="0" algn="ctr">
              <a:buNone/>
              <a:defRPr/>
            </a:pPr>
            <a:r>
              <a:rPr lang="uk-UA" altLang="en-US" sz="1900" b="1" dirty="0"/>
              <a:t>Теми в межах робочого часу</a:t>
            </a:r>
            <a:endParaRPr lang="en-US" altLang="en-US" sz="1900" b="1" dirty="0"/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uk-UA" altLang="en-US" sz="1900" i="1" dirty="0"/>
              <a:t>«</a:t>
            </a:r>
            <a:r>
              <a:rPr lang="uk-UA" altLang="en-US" sz="1900" i="1" dirty="0" err="1"/>
              <a:t>Прооксидантно</a:t>
            </a:r>
            <a:r>
              <a:rPr lang="uk-UA" altLang="en-US" sz="1900" i="1" dirty="0"/>
              <a:t>-антиоксидантний гомеостаз та системи мембранного транспорту </a:t>
            </a:r>
            <a:r>
              <a:rPr lang="uk-UA" altLang="en-US" sz="1900" i="1" dirty="0" err="1"/>
              <a:t>біооб’єктів</a:t>
            </a:r>
            <a:r>
              <a:rPr lang="uk-UA" altLang="en-US" sz="1900" i="1" dirty="0"/>
              <a:t> за дії фізико-хімічних чинників»</a:t>
            </a:r>
            <a:r>
              <a:rPr lang="uk-UA" altLang="en-US" sz="1900" dirty="0"/>
              <a:t>, науковий керівник проф. </a:t>
            </a:r>
            <a:r>
              <a:rPr lang="uk-UA" altLang="en-US" sz="1900" dirty="0" err="1"/>
              <a:t>Санагурський</a:t>
            </a:r>
            <a:r>
              <a:rPr lang="uk-UA" altLang="en-US" sz="1900" dirty="0"/>
              <a:t> Д. І., № 0116U001633 (2016 - 2018)</a:t>
            </a:r>
            <a:r>
              <a:rPr lang="ru-RU" altLang="en-US" sz="1900" dirty="0"/>
              <a:t> </a:t>
            </a:r>
            <a:endParaRPr lang="en-US" altLang="en-US" sz="1900" dirty="0"/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ru-RU" altLang="en-US" sz="1900" i="1" dirty="0"/>
              <a:t>«</a:t>
            </a:r>
            <a:r>
              <a:rPr lang="ru-RU" altLang="en-US" sz="1900" i="1" dirty="0" err="1"/>
              <a:t>Мембранопов’язані</a:t>
            </a:r>
            <a:r>
              <a:rPr lang="ru-RU" altLang="en-US" sz="1900" i="1" dirty="0"/>
              <a:t> </a:t>
            </a:r>
            <a:r>
              <a:rPr lang="ru-RU" altLang="en-US" sz="1900" i="1" dirty="0" err="1"/>
              <a:t>процеси</a:t>
            </a:r>
            <a:r>
              <a:rPr lang="ru-RU" altLang="en-US" sz="1900" i="1" dirty="0"/>
              <a:t> у </a:t>
            </a:r>
            <a:r>
              <a:rPr lang="ru-RU" altLang="en-US" sz="1900" i="1" dirty="0" err="1"/>
              <a:t>холоднокровних</a:t>
            </a:r>
            <a:r>
              <a:rPr lang="ru-RU" altLang="en-US" sz="1900" i="1" dirty="0"/>
              <a:t> і </a:t>
            </a:r>
            <a:r>
              <a:rPr lang="ru-RU" altLang="en-US" sz="1900" i="1" dirty="0" err="1"/>
              <a:t>теплокровних</a:t>
            </a:r>
            <a:r>
              <a:rPr lang="ru-RU" altLang="en-US" sz="1900" i="1" dirty="0"/>
              <a:t> за </a:t>
            </a:r>
            <a:r>
              <a:rPr lang="ru-RU" altLang="en-US" sz="1900" i="1" dirty="0" err="1"/>
              <a:t>патологічних</a:t>
            </a:r>
            <a:r>
              <a:rPr lang="ru-RU" altLang="en-US" sz="1900" i="1" dirty="0"/>
              <a:t> </a:t>
            </a:r>
            <a:r>
              <a:rPr lang="ru-RU" altLang="en-US" sz="1900" i="1" dirty="0" err="1"/>
              <a:t>станів</a:t>
            </a:r>
            <a:r>
              <a:rPr lang="ru-RU" altLang="en-US" sz="1900" i="1" dirty="0"/>
              <a:t> та </a:t>
            </a:r>
            <a:r>
              <a:rPr lang="ru-RU" altLang="en-US" sz="1900" i="1" dirty="0" err="1"/>
              <a:t>дії</a:t>
            </a:r>
            <a:r>
              <a:rPr lang="ru-RU" altLang="en-US" sz="1900" i="1" dirty="0"/>
              <a:t> </a:t>
            </a:r>
            <a:r>
              <a:rPr lang="ru-RU" altLang="en-US" sz="1900" i="1" dirty="0" err="1"/>
              <a:t>фізико-хімічних</a:t>
            </a:r>
            <a:r>
              <a:rPr lang="ru-RU" altLang="en-US" sz="1900" i="1" dirty="0"/>
              <a:t> </a:t>
            </a:r>
            <a:r>
              <a:rPr lang="ru-RU" altLang="en-US" sz="1900" i="1" dirty="0" err="1"/>
              <a:t>чинників</a:t>
            </a:r>
            <a:r>
              <a:rPr lang="ru-RU" altLang="en-US" sz="1900" i="1" dirty="0"/>
              <a:t>», </a:t>
            </a:r>
            <a:r>
              <a:rPr lang="uk-UA" altLang="en-US" sz="1900" dirty="0"/>
              <a:t>науковий керівник</a:t>
            </a:r>
            <a:r>
              <a:rPr lang="ru-RU" altLang="en-US" sz="1900" dirty="0"/>
              <a:t> </a:t>
            </a:r>
            <a:r>
              <a:rPr lang="uk-UA" altLang="en-US" sz="1900" dirty="0"/>
              <a:t>д-р </a:t>
            </a:r>
            <a:r>
              <a:rPr lang="uk-UA" altLang="en-US" sz="1900" dirty="0" err="1"/>
              <a:t>біол</a:t>
            </a:r>
            <a:r>
              <a:rPr lang="uk-UA" altLang="en-US" sz="1900" dirty="0"/>
              <a:t>. наук Бабський А. М.</a:t>
            </a:r>
            <a:r>
              <a:rPr lang="ru-RU" altLang="en-US" sz="1900" dirty="0"/>
              <a:t> (201</a:t>
            </a:r>
            <a:r>
              <a:rPr lang="en-US" altLang="en-US" sz="1900" dirty="0"/>
              <a:t>9</a:t>
            </a:r>
            <a:r>
              <a:rPr lang="ru-RU" altLang="en-US" sz="1900" dirty="0"/>
              <a:t> – 2021)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uk-UA" altLang="en-US" sz="1900" dirty="0"/>
              <a:t>«</a:t>
            </a:r>
            <a:r>
              <a:rPr lang="uk-UA" altLang="en-US" sz="1900" dirty="0" err="1"/>
              <a:t>Модифікуючий</a:t>
            </a:r>
            <a:r>
              <a:rPr lang="uk-UA" altLang="en-US" sz="1900" dirty="0"/>
              <a:t> вплив фізико-хімічних факторів на біологічні об'єкти», науковий керівник</a:t>
            </a:r>
            <a:r>
              <a:rPr lang="ru-RU" altLang="en-US" sz="1900" dirty="0"/>
              <a:t> </a:t>
            </a:r>
            <a:r>
              <a:rPr lang="uk-UA" altLang="en-US" sz="1900" dirty="0"/>
              <a:t>д-р </a:t>
            </a:r>
            <a:r>
              <a:rPr lang="uk-UA" altLang="en-US" sz="1900" dirty="0" err="1"/>
              <a:t>біол</a:t>
            </a:r>
            <a:r>
              <a:rPr lang="uk-UA" altLang="en-US" sz="1900" dirty="0"/>
              <a:t>. наук Бабський А. М.</a:t>
            </a:r>
            <a:r>
              <a:rPr lang="ru-RU" altLang="en-US" sz="1900" dirty="0"/>
              <a:t> (2022 – 2024)</a:t>
            </a:r>
            <a:r>
              <a:rPr lang="uk-UA" altLang="en-US" sz="1900" dirty="0"/>
              <a:t> </a:t>
            </a:r>
            <a:endParaRPr lang="en-US" altLang="en-US" sz="1900" dirty="0"/>
          </a:p>
          <a:p>
            <a:pPr marL="0" indent="0" algn="ctr">
              <a:buNone/>
              <a:defRPr/>
            </a:pPr>
            <a:r>
              <a:rPr lang="uk-UA" altLang="en-US" sz="1900" b="1" dirty="0"/>
              <a:t>Міжнародний проект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uk-UA" altLang="en-US" sz="1900" dirty="0"/>
              <a:t>у рамках Генерального договору про надання послуг з Інститутом </a:t>
            </a:r>
            <a:r>
              <a:rPr lang="uk-UA" altLang="en-US" sz="1900" dirty="0" err="1"/>
              <a:t>біомедичних</a:t>
            </a:r>
            <a:r>
              <a:rPr lang="uk-UA" altLang="en-US" sz="1900" dirty="0"/>
              <a:t> досліджень </a:t>
            </a:r>
            <a:r>
              <a:rPr lang="en-US" altLang="en-US" sz="1900" dirty="0"/>
              <a:t>Novartis </a:t>
            </a:r>
            <a:r>
              <a:rPr lang="uk-UA" altLang="en-US" sz="1900" dirty="0"/>
              <a:t>(США), наук. керівник проф. </a:t>
            </a:r>
            <a:r>
              <a:rPr lang="uk-UA" altLang="en-US" sz="1900" dirty="0" err="1"/>
              <a:t>Манько</a:t>
            </a:r>
            <a:r>
              <a:rPr lang="uk-UA" altLang="en-US" sz="1900" dirty="0"/>
              <a:t> В.В. (2019 – 2023)</a:t>
            </a:r>
            <a:endParaRPr lang="ru-RU" altLang="en-US" sz="1900" dirty="0"/>
          </a:p>
          <a:p>
            <a:pPr marL="0" indent="0">
              <a:buNone/>
              <a:defRPr/>
            </a:pPr>
            <a:endParaRPr lang="ru-RU" altLang="en-US" sz="19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4726-5726-4C9E-B7CA-D94D71D32F66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4331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784762" y="240484"/>
            <a:ext cx="6442361" cy="1604096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uk-UA" sz="2200" b="1" dirty="0">
                <a:latin typeface="+mj-lt"/>
              </a:rPr>
              <a:t>Наукова група НДЧ та </a:t>
            </a:r>
            <a:r>
              <a:rPr lang="uk-UA" sz="2200" b="1" dirty="0" err="1">
                <a:latin typeface="+mj-lt"/>
              </a:rPr>
              <a:t>Міжкафедральна</a:t>
            </a:r>
            <a:r>
              <a:rPr lang="uk-UA" sz="2200" b="1" dirty="0">
                <a:latin typeface="+mj-lt"/>
              </a:rPr>
              <a:t> навчальна лабораторія математичних методів у біології</a:t>
            </a:r>
            <a:r>
              <a:rPr lang="en-US" sz="2200" b="1" dirty="0">
                <a:latin typeface="+mj-lt"/>
              </a:rPr>
              <a:t> </a:t>
            </a:r>
            <a:endParaRPr lang="uk-UA" sz="2200" b="1" dirty="0">
              <a:latin typeface="+mj-lt"/>
            </a:endParaRPr>
          </a:p>
          <a:p>
            <a:pPr marL="0" indent="0" algn="ctr">
              <a:buNone/>
              <a:defRPr/>
            </a:pPr>
            <a:r>
              <a:rPr lang="uk-UA" sz="2200" dirty="0">
                <a:latin typeface="+mj-lt"/>
              </a:rPr>
              <a:t>(</a:t>
            </a:r>
            <a:r>
              <a:rPr lang="uk-UA" sz="2200" dirty="0" err="1">
                <a:latin typeface="+mj-lt"/>
              </a:rPr>
              <a:t>Шалай</a:t>
            </a:r>
            <a:r>
              <a:rPr lang="uk-UA" sz="2200" dirty="0">
                <a:latin typeface="+mj-lt"/>
              </a:rPr>
              <a:t> Я., </a:t>
            </a:r>
            <a:r>
              <a:rPr lang="uk-UA" sz="2200" dirty="0" err="1">
                <a:latin typeface="+mj-lt"/>
              </a:rPr>
              <a:t>Фінюк</a:t>
            </a:r>
            <a:r>
              <a:rPr lang="uk-UA" sz="2200" dirty="0">
                <a:latin typeface="+mj-lt"/>
              </a:rPr>
              <a:t> Н., </a:t>
            </a:r>
            <a:r>
              <a:rPr lang="uk-UA" sz="2200" dirty="0" err="1">
                <a:latin typeface="+mj-lt"/>
              </a:rPr>
              <a:t>Мандзинець</a:t>
            </a:r>
            <a:r>
              <a:rPr lang="uk-UA" sz="2200" dirty="0">
                <a:latin typeface="+mj-lt"/>
              </a:rPr>
              <a:t> С., Ільків М., </a:t>
            </a:r>
            <a:r>
              <a:rPr lang="uk-UA" sz="2200" dirty="0" err="1">
                <a:latin typeface="+mj-lt"/>
              </a:rPr>
              <a:t>Гренюх</a:t>
            </a:r>
            <a:r>
              <a:rPr lang="uk-UA" sz="2200" dirty="0">
                <a:latin typeface="+mj-lt"/>
              </a:rPr>
              <a:t> В., </a:t>
            </a:r>
            <a:r>
              <a:rPr lang="uk-UA" sz="2200" dirty="0" err="1">
                <a:latin typeface="+mj-lt"/>
              </a:rPr>
              <a:t>Семочко</a:t>
            </a:r>
            <a:r>
              <a:rPr lang="uk-UA" sz="2200" dirty="0">
                <a:latin typeface="+mj-lt"/>
              </a:rPr>
              <a:t> О., Яремчук М.)</a:t>
            </a:r>
          </a:p>
        </p:txBody>
      </p:sp>
      <p:pic>
        <p:nvPicPr>
          <p:cNvPr id="4099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818" y="3452818"/>
            <a:ext cx="2826328" cy="339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7348"/>
            <a:ext cx="2676683" cy="328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http://www.vvpc.com.ua/posibnyk_orgteh/image/person_kom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40" y="5271238"/>
            <a:ext cx="2159918" cy="143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scontent.fiev21-2.fna.fbcdn.net/v/t1.0-9/s960x960/66094393_2358201547758875_5277592956478423040_o.jpg?_nc_cat=106&amp;_nc_sid=8024bb&amp;_nc_ohc=H1eAJ3u2KR8AX-rt-Ec&amp;_nc_ht=scontent.fiev21-2.fna&amp;_nc_tp=7&amp;oh=1442e9b3a4f6d2e588226633db39eff6&amp;oe=5E8571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88"/>
            <a:ext cx="2676683" cy="349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вітлина від Svitlana Mandzynets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4" t="7730" r="21308"/>
          <a:stretch/>
        </p:blipFill>
        <p:spPr bwMode="auto">
          <a:xfrm>
            <a:off x="9351819" y="16887"/>
            <a:ext cx="2826328" cy="335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Світлина від Наталії Бойко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835" y="1720410"/>
            <a:ext cx="2575116" cy="343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7851" y="3920836"/>
            <a:ext cx="3896889" cy="2922667"/>
          </a:xfrm>
          <a:prstGeom prst="rect">
            <a:avLst/>
          </a:prstGeom>
        </p:spPr>
      </p:pic>
      <p:pic>
        <p:nvPicPr>
          <p:cNvPr id="1032" name="Picture 8" descr="Image result for спектрофотометр U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1" t="23793" r="5719"/>
          <a:stretch/>
        </p:blipFill>
        <p:spPr bwMode="auto">
          <a:xfrm>
            <a:off x="5951948" y="1685383"/>
            <a:ext cx="2840182" cy="206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4726-5726-4C9E-B7CA-D94D71D32F6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047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332" y="365125"/>
            <a:ext cx="7108935" cy="1091142"/>
          </a:xfrm>
        </p:spPr>
        <p:txBody>
          <a:bodyPr>
            <a:noAutofit/>
          </a:bodyPr>
          <a:lstStyle/>
          <a:p>
            <a:pPr algn="ctr"/>
            <a:r>
              <a:rPr lang="ru-RU" sz="2800" dirty="0" err="1">
                <a:latin typeface="+mn-lt"/>
              </a:rPr>
              <a:t>Міжуніверситетський</a:t>
            </a:r>
            <a:r>
              <a:rPr lang="ru-RU" sz="2800" dirty="0">
                <a:latin typeface="+mn-lt"/>
              </a:rPr>
              <a:t> центр </a:t>
            </a:r>
            <a:r>
              <a:rPr lang="ru-RU" sz="2800" dirty="0" err="1">
                <a:latin typeface="+mn-lt"/>
              </a:rPr>
              <a:t>клітинної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біології</a:t>
            </a:r>
            <a:r>
              <a:rPr lang="ru-RU" sz="2800" dirty="0">
                <a:latin typeface="+mn-lt"/>
              </a:rPr>
              <a:t> та </a:t>
            </a:r>
            <a:r>
              <a:rPr lang="ru-RU" sz="2800" dirty="0" err="1">
                <a:latin typeface="+mn-lt"/>
              </a:rPr>
              <a:t>біоенергетики</a:t>
            </a:r>
            <a:r>
              <a:rPr lang="ru-RU" sz="2800" dirty="0">
                <a:solidFill>
                  <a:srgbClr val="FFFFFF"/>
                </a:solidFill>
                <a:latin typeface="+mn-lt"/>
              </a:rPr>
              <a:t> н</a:t>
            </a:r>
            <a:br>
              <a:rPr lang="ru-RU" sz="2800" dirty="0">
                <a:latin typeface="+mn-lt"/>
              </a:rPr>
            </a:br>
            <a:br>
              <a:rPr lang="ru-RU" sz="2800" dirty="0">
                <a:latin typeface="+mn-lt"/>
              </a:rPr>
            </a:br>
            <a:endParaRPr lang="en-US" sz="2800" dirty="0">
              <a:latin typeface="+mn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98309" y="3682818"/>
            <a:ext cx="3917244" cy="3061340"/>
            <a:chOff x="598309" y="3682818"/>
            <a:chExt cx="3917244" cy="3061340"/>
          </a:xfrm>
        </p:grpSpPr>
        <p:pic>
          <p:nvPicPr>
            <p:cNvPr id="3080" name="Picture 8" descr="https://ccbb.lnu.edu.ua/uploads/images/run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264" y="3682818"/>
              <a:ext cx="3725334" cy="2384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98309" y="6005494"/>
              <a:ext cx="391724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Система для горизонтального (</a:t>
              </a:r>
              <a:r>
                <a:rPr lang="ru-RU" sz="1400" dirty="0" err="1"/>
                <a:t>runVIEV</a:t>
              </a:r>
              <a:r>
                <a:rPr lang="ru-RU" sz="1400" dirty="0"/>
                <a:t>) та вертикального (</a:t>
              </a:r>
              <a:r>
                <a:rPr lang="ru-RU" sz="1400" dirty="0" err="1"/>
                <a:t>OmniPAGE</a:t>
              </a:r>
              <a:r>
                <a:rPr lang="ru-RU" sz="1400" dirty="0"/>
                <a:t> </a:t>
              </a:r>
              <a:r>
                <a:rPr lang="ru-RU" sz="1400" dirty="0" err="1"/>
                <a:t>mini</a:t>
              </a:r>
              <a:r>
                <a:rPr lang="ru-RU" sz="1400" dirty="0"/>
                <a:t>) </a:t>
              </a:r>
              <a:r>
                <a:rPr lang="ru-RU" sz="1400" dirty="0" err="1"/>
                <a:t>електрофорезу</a:t>
              </a:r>
              <a:r>
                <a:rPr lang="ru-RU" sz="1400" dirty="0"/>
                <a:t>. </a:t>
              </a:r>
              <a:r>
                <a:rPr lang="ru-RU" sz="1400" dirty="0" err="1"/>
                <a:t>Електрофорез</a:t>
              </a:r>
              <a:r>
                <a:rPr lang="ru-RU" sz="1400" dirty="0"/>
                <a:t> ДНК та </a:t>
              </a:r>
              <a:r>
                <a:rPr lang="ru-RU" sz="1400" dirty="0" err="1"/>
                <a:t>білків</a:t>
              </a:r>
              <a:r>
                <a:rPr lang="ru-RU" sz="1400" dirty="0"/>
                <a:t>, вестерн-</a:t>
              </a:r>
              <a:r>
                <a:rPr lang="ru-RU" sz="1400" dirty="0" err="1"/>
                <a:t>блот</a:t>
              </a:r>
              <a:endParaRPr lang="en-US" sz="14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068778" y="3420537"/>
            <a:ext cx="3729059" cy="3349404"/>
            <a:chOff x="7785608" y="1040141"/>
            <a:chExt cx="3729059" cy="3349404"/>
          </a:xfrm>
        </p:grpSpPr>
        <p:pic>
          <p:nvPicPr>
            <p:cNvPr id="3078" name="Picture 6" descr="https://ccbb.lnu.edu.ua/uploads/images/bio_ra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6041" y="1040141"/>
              <a:ext cx="3449228" cy="2395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785608" y="3435438"/>
              <a:ext cx="372905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dirty="0"/>
                <a:t>Система для проведення </a:t>
              </a:r>
              <a:r>
                <a:rPr lang="uk-UA" sz="1400" dirty="0" err="1"/>
                <a:t>полімеразної</a:t>
              </a:r>
              <a:r>
                <a:rPr lang="uk-UA" sz="1400" dirty="0"/>
                <a:t> ланцюгової реакції з </a:t>
              </a:r>
              <a:r>
                <a:rPr lang="uk-UA" sz="1400" dirty="0" err="1"/>
                <a:t>детекцією</a:t>
              </a:r>
              <a:r>
                <a:rPr lang="uk-UA" sz="1400" dirty="0"/>
                <a:t> у режимі реального часу </a:t>
              </a:r>
              <a:r>
                <a:rPr lang="en-US" sz="1400" dirty="0"/>
                <a:t>BIO-RAD CFX96</a:t>
              </a:r>
              <a:r>
                <a:rPr lang="uk-UA" sz="1400" dirty="0"/>
                <a:t>.</a:t>
              </a:r>
              <a:endParaRPr lang="en-US" sz="1400" dirty="0"/>
            </a:p>
            <a:p>
              <a:pPr algn="ctr"/>
              <a:r>
                <a:rPr lang="uk-UA" sz="1400" dirty="0"/>
                <a:t>Кількісне визначення генів та їх експресії</a:t>
              </a:r>
              <a:endParaRPr lang="en-US" sz="14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75640" y="365125"/>
            <a:ext cx="3725333" cy="3222701"/>
            <a:chOff x="146756" y="406873"/>
            <a:chExt cx="3725333" cy="3222701"/>
          </a:xfrm>
        </p:grpSpPr>
        <p:pic>
          <p:nvPicPr>
            <p:cNvPr id="3074" name="Picture 2" descr="https://ccbb.lnu.edu.ua/uploads/images/olympus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620" y="406873"/>
              <a:ext cx="3423002" cy="2291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46756" y="2675467"/>
              <a:ext cx="37253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dirty="0"/>
                <a:t>Інвертований мікроскоп </a:t>
              </a:r>
              <a:r>
                <a:rPr lang="en-US" sz="1400" dirty="0"/>
                <a:t>Olympus IX73 </a:t>
              </a:r>
              <a:r>
                <a:rPr lang="uk-UA" sz="1400" dirty="0"/>
                <a:t>з цифровою камерою </a:t>
              </a:r>
              <a:r>
                <a:rPr lang="en-US" sz="1400" dirty="0"/>
                <a:t>DP-74</a:t>
              </a:r>
            </a:p>
            <a:p>
              <a:pPr algn="ctr"/>
              <a:r>
                <a:rPr lang="uk-UA" sz="1400" dirty="0"/>
                <a:t>Високоякісна світлова мікроскопія. Флуоресцентні дослідження в реальному часі</a:t>
              </a:r>
              <a:endParaRPr lang="en-US" sz="1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925546" y="2040616"/>
            <a:ext cx="2814543" cy="3284403"/>
            <a:chOff x="7168805" y="-166079"/>
            <a:chExt cx="2814543" cy="3284403"/>
          </a:xfrm>
        </p:grpSpPr>
        <p:pic>
          <p:nvPicPr>
            <p:cNvPr id="3076" name="Picture 4" descr="https://ccbb.lnu.edu.ua/uploads/images/denovix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3746" y="-166079"/>
              <a:ext cx="1753954" cy="2545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7168805" y="2379660"/>
              <a:ext cx="281454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Спектрофотометр </a:t>
              </a:r>
              <a:r>
                <a:rPr lang="ru-RU" sz="1400" dirty="0" err="1"/>
                <a:t>DeNovix</a:t>
              </a:r>
              <a:r>
                <a:rPr lang="ru-RU" sz="1400" dirty="0"/>
                <a:t> DS-11+.</a:t>
              </a:r>
            </a:p>
            <a:p>
              <a:pPr algn="ctr"/>
              <a:r>
                <a:rPr lang="ru-RU" sz="1400" dirty="0" err="1"/>
                <a:t>Найточніший</a:t>
              </a:r>
              <a:r>
                <a:rPr lang="ru-RU" sz="1400" dirty="0"/>
                <a:t> </a:t>
              </a:r>
              <a:r>
                <a:rPr lang="ru-RU" sz="1400" dirty="0" err="1"/>
                <a:t>мікрооб’ємний</a:t>
              </a:r>
              <a:r>
                <a:rPr lang="ru-RU" sz="1400" dirty="0"/>
                <a:t> спектрофотометр</a:t>
              </a:r>
              <a:endParaRPr lang="en-US" sz="14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49211" y="978239"/>
            <a:ext cx="3446969" cy="2438340"/>
            <a:chOff x="5149211" y="1057262"/>
            <a:chExt cx="3446969" cy="24383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/>
            <a:srcRect l="33573" t="30440" r="19286" b="22646"/>
            <a:stretch/>
          </p:blipFill>
          <p:spPr>
            <a:xfrm>
              <a:off x="5149211" y="1057262"/>
              <a:ext cx="3446969" cy="192858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149211" y="2972382"/>
              <a:ext cx="34469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400" dirty="0"/>
                <a:t>Strathkelvin SI929 6-channel Oxygen Meter</a:t>
              </a:r>
              <a:r>
                <a:rPr lang="uk-UA" sz="1400" dirty="0"/>
                <a:t>. Реєстрація дихання клітин і мітохондрій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19710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536" y="5102504"/>
            <a:ext cx="2380257" cy="143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290" y="5037396"/>
            <a:ext cx="1547031" cy="147304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4726-5726-4C9E-B7CA-D94D71D32F66}" type="slidenum">
              <a:rPr lang="ru-RU" smtClean="0"/>
              <a:t>13</a:t>
            </a:fld>
            <a:endParaRPr lang="ru-RU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55637"/>
            <a:ext cx="10515600" cy="775703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/>
              <a:t>Н</a:t>
            </a:r>
            <a:r>
              <a:rPr lang="en-US" sz="2800" b="1" dirty="0" err="1"/>
              <a:t>ауков</a:t>
            </a:r>
            <a:r>
              <a:rPr lang="uk-UA" sz="2800" b="1" dirty="0"/>
              <a:t>а співпраця</a:t>
            </a:r>
            <a:r>
              <a:rPr lang="en-US" sz="2800" b="1" dirty="0"/>
              <a:t> </a:t>
            </a:r>
            <a:r>
              <a:rPr lang="en-US" sz="2800" b="1" dirty="0" err="1"/>
              <a:t>кафедри</a:t>
            </a:r>
            <a:r>
              <a:rPr lang="uk-UA" sz="2800" b="1" dirty="0"/>
              <a:t> біофізики та </a:t>
            </a:r>
            <a:r>
              <a:rPr lang="uk-UA" sz="2800" b="1" dirty="0" err="1"/>
              <a:t>біоінформатики</a:t>
            </a:r>
            <a:r>
              <a:rPr lang="en-US" sz="2800" b="1" dirty="0"/>
              <a:t> </a:t>
            </a:r>
            <a:endParaRPr lang="en-US" sz="28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98479" y="906605"/>
            <a:ext cx="11952533" cy="4096510"/>
            <a:chOff x="98479" y="1525580"/>
            <a:chExt cx="11952533" cy="4096510"/>
          </a:xfrm>
        </p:grpSpPr>
        <p:pic>
          <p:nvPicPr>
            <p:cNvPr id="8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16" b="15417"/>
            <a:stretch>
              <a:fillRect/>
            </a:stretch>
          </p:blipFill>
          <p:spPr bwMode="auto">
            <a:xfrm>
              <a:off x="169018" y="1525580"/>
              <a:ext cx="6302125" cy="3269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98479" y="4791093"/>
              <a:ext cx="63726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+mj-lt"/>
                </a:rPr>
                <a:t>Спільний науковий семінар співробітників кафедри, Інституту біології клітин НАН України, кафедри органічної хімії ЛНУ імені Івана Франка та кафедри органічної хімії НУ «Львівська політехніка»</a:t>
              </a:r>
              <a:endParaRPr lang="en-US" sz="1600" dirty="0">
                <a:latin typeface="+mj-lt"/>
              </a:endParaRPr>
            </a:p>
          </p:txBody>
        </p:sp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>
              <a:off x="6598507" y="1525580"/>
              <a:ext cx="5452505" cy="3271503"/>
              <a:chOff x="2110157" y="1533378"/>
              <a:chExt cx="7948243" cy="476894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02" t="21904" r="62205" b="11589"/>
              <a:stretch/>
            </p:blipFill>
            <p:spPr>
              <a:xfrm>
                <a:off x="2110157" y="1533378"/>
                <a:ext cx="2644727" cy="4763632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33" t="22564" r="6667" b="8103"/>
              <a:stretch/>
            </p:blipFill>
            <p:spPr>
              <a:xfrm>
                <a:off x="4754879" y="1547445"/>
                <a:ext cx="5303521" cy="4754881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6598507" y="4791093"/>
              <a:ext cx="54525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+mj-lt"/>
                </a:rPr>
                <a:t>Співробітники та аспіранти кафедри на науковому семінарі в Інституті фізики конденсованих систем НАН України</a:t>
              </a:r>
              <a:endParaRPr lang="en-US" sz="1600" dirty="0">
                <a:latin typeface="+mj-lt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1239" y="5184559"/>
            <a:ext cx="1801507" cy="1147457"/>
          </a:xfrm>
          <a:prstGeom prst="rect">
            <a:avLst/>
          </a:prstGeom>
        </p:spPr>
      </p:pic>
      <p:pic>
        <p:nvPicPr>
          <p:cNvPr id="1026" name="Picture 2" descr="LDUFK logo">
            <a:extLst>
              <a:ext uri="{FF2B5EF4-FFF2-40B4-BE49-F238E27FC236}">
                <a16:creationId xmlns:a16="http://schemas.microsoft.com/office/drawing/2014/main" id="{FDE44EF3-BF7C-4E2D-A47A-4F3958F98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44" y="4887629"/>
            <a:ext cx="1247015" cy="183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ДНДКІ">
            <a:extLst>
              <a:ext uri="{FF2B5EF4-FFF2-40B4-BE49-F238E27FC236}">
                <a16:creationId xmlns:a16="http://schemas.microsoft.com/office/drawing/2014/main" id="{F50B63E5-03C7-4531-8A44-BEC0166DA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577" y="5472537"/>
            <a:ext cx="2095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548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95853" y="224736"/>
            <a:ext cx="9689561" cy="6398135"/>
            <a:chOff x="995853" y="224736"/>
            <a:chExt cx="9689561" cy="6398135"/>
          </a:xfrm>
        </p:grpSpPr>
        <p:grpSp>
          <p:nvGrpSpPr>
            <p:cNvPr id="3" name="Group 2"/>
            <p:cNvGrpSpPr/>
            <p:nvPr/>
          </p:nvGrpSpPr>
          <p:grpSpPr>
            <a:xfrm>
              <a:off x="995853" y="224736"/>
              <a:ext cx="9689561" cy="6398135"/>
              <a:chOff x="995853" y="224736"/>
              <a:chExt cx="9689561" cy="639813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l="32364" t="23840" r="12318" b="8125"/>
              <a:stretch/>
            </p:blipFill>
            <p:spPr>
              <a:xfrm>
                <a:off x="1436911" y="227807"/>
                <a:ext cx="9248503" cy="6395064"/>
              </a:xfrm>
              <a:prstGeom prst="rect">
                <a:avLst/>
              </a:prstGeom>
            </p:spPr>
          </p:pic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3"/>
              <a:srcRect l="20014" t="24664" r="56524" b="13029"/>
              <a:stretch/>
            </p:blipFill>
            <p:spPr>
              <a:xfrm>
                <a:off x="995853" y="224736"/>
                <a:ext cx="3052690" cy="4557932"/>
              </a:xfrm>
              <a:prstGeom prst="rect">
                <a:avLst/>
              </a:prstGeom>
            </p:spPr>
          </p:pic>
        </p:grpSp>
        <p:pic>
          <p:nvPicPr>
            <p:cNvPr id="6" name="Picture 2" descr="https://bioweb.lnu.edu.ua/wp-content/uploads/2023/06/e0b7b05e-1bb4-4c9d-8608-5f92099c9429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3928" y="948265"/>
              <a:ext cx="2825002" cy="3766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873955" y="5836354"/>
              <a:ext cx="38495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uk-UA" sz="2400" dirty="0"/>
                <a:t>Мала академія наук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09240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8174"/>
            <a:ext cx="10515600" cy="497024"/>
          </a:xfrm>
        </p:spPr>
        <p:txBody>
          <a:bodyPr>
            <a:normAutofit/>
          </a:bodyPr>
          <a:lstStyle/>
          <a:p>
            <a:pPr algn="ctr"/>
            <a:r>
              <a:rPr lang="uk-UA" sz="2800" dirty="0">
                <a:latin typeface="+mn-lt"/>
              </a:rPr>
              <a:t>Магістратура</a:t>
            </a:r>
            <a:endParaRPr lang="en-US" sz="28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347" y="748141"/>
            <a:ext cx="7093307" cy="532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4726-5726-4C9E-B7CA-D94D71D32F66}" type="slidenum">
              <a:rPr lang="ru-RU" smtClean="0"/>
              <a:t>15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155454" y="6070250"/>
            <a:ext cx="7881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/>
              <a:t>Магістри кафедри біофізики та </a:t>
            </a:r>
            <a:r>
              <a:rPr lang="uk-UA" sz="2000" dirty="0" err="1"/>
              <a:t>біоінформатики</a:t>
            </a:r>
            <a:r>
              <a:rPr lang="uk-UA" sz="2000" dirty="0"/>
              <a:t> 2018 р. випуску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56991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2852714" y="198091"/>
            <a:ext cx="5071215" cy="893639"/>
          </a:xfrm>
        </p:spPr>
        <p:txBody>
          <a:bodyPr>
            <a:normAutofit/>
          </a:bodyPr>
          <a:lstStyle/>
          <a:p>
            <a:pPr algn="ctr" eaLnBrk="1" hangingPunct="1"/>
            <a:r>
              <a:rPr lang="uk-UA" altLang="en-US" sz="2800" dirty="0">
                <a:latin typeface="+mn-lt"/>
              </a:rPr>
              <a:t>Аспірантура та докторантура</a:t>
            </a:r>
            <a:endParaRPr lang="ru-RU" altLang="en-US" sz="2800" dirty="0">
              <a:latin typeface="+mn-lt"/>
            </a:endParaRPr>
          </a:p>
        </p:txBody>
      </p:sp>
      <p:pic>
        <p:nvPicPr>
          <p:cNvPr id="1536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" t="16666" r="6680" b="5074"/>
          <a:stretch>
            <a:fillRect/>
          </a:stretch>
        </p:blipFill>
        <p:spPr bwMode="auto">
          <a:xfrm>
            <a:off x="52341" y="77595"/>
            <a:ext cx="2767443" cy="184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Image result for ÑÐ°Ð½Ð°Ð³ÑÑÑÑÐºÐ¸Ð¹ Ð´Ð¼Ð¸ÑÑÐ¾ ÑÐ²Ð°Ð½Ð¾Ð²Ð¸Ñ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8"/>
          <a:stretch>
            <a:fillRect/>
          </a:stretch>
        </p:blipFill>
        <p:spPr bwMode="auto">
          <a:xfrm>
            <a:off x="1181" y="1991832"/>
            <a:ext cx="2851533" cy="488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4726-5726-4C9E-B7CA-D94D71D32F66}" type="slidenum">
              <a:rPr lang="ru-RU" smtClean="0"/>
              <a:t>16</a:t>
            </a:fld>
            <a:endParaRPr lang="ru-R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4953" r="5470" b="19619"/>
          <a:stretch/>
        </p:blipFill>
        <p:spPr>
          <a:xfrm>
            <a:off x="7956859" y="594846"/>
            <a:ext cx="4052257" cy="4952759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972863" y="1091729"/>
            <a:ext cx="4895490" cy="56297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uk-UA" altLang="en-US" sz="1800" b="1" dirty="0"/>
              <a:t>Геращенко Б.І. </a:t>
            </a:r>
            <a:r>
              <a:rPr lang="uk-UA" altLang="en-US" sz="1800" dirty="0"/>
              <a:t>«</a:t>
            </a:r>
            <a:r>
              <a:rPr lang="uk-UA" altLang="en-US" sz="1800" i="1" dirty="0"/>
              <a:t>Формування </a:t>
            </a:r>
            <a:r>
              <a:rPr lang="uk-UA" altLang="en-US" sz="1800" i="1" dirty="0" err="1"/>
              <a:t>проліферативних</a:t>
            </a:r>
            <a:r>
              <a:rPr lang="uk-UA" altLang="en-US" sz="1800" i="1" dirty="0"/>
              <a:t> і адаптивних відповідей в клітинних популяціях за впливу іонізуючої радіації та хіміотерапії»</a:t>
            </a:r>
            <a:endParaRPr lang="en-US" altLang="en-US" sz="1800" i="1" dirty="0"/>
          </a:p>
          <a:p>
            <a:pPr>
              <a:buFont typeface="Wingdings" pitchFamily="2" charset="2"/>
              <a:buChar char="Ø"/>
            </a:pPr>
            <a:r>
              <a:rPr lang="uk-UA" altLang="en-US" sz="1800" b="1" dirty="0" err="1"/>
              <a:t>Боднарчук</a:t>
            </a:r>
            <a:r>
              <a:rPr lang="uk-UA" altLang="en-US" sz="1800" b="1" dirty="0"/>
              <a:t> Н. </a:t>
            </a:r>
            <a:r>
              <a:rPr lang="uk-UA" altLang="en-US" sz="1800" i="1" dirty="0"/>
              <a:t>«Зміни біофізичних та морфологічних па</a:t>
            </a:r>
            <a:r>
              <a:rPr lang="uk-UA" altLang="en-US" sz="1800" dirty="0"/>
              <a:t>раметрів зародків в</a:t>
            </a:r>
            <a:r>
              <a:rPr lang="en-US" altLang="en-US" sz="1800" dirty="0"/>
              <a:t>’</a:t>
            </a:r>
            <a:r>
              <a:rPr lang="uk-UA" altLang="en-US" sz="1800" dirty="0"/>
              <a:t>юна за дії </a:t>
            </a:r>
            <a:r>
              <a:rPr lang="uk-UA" altLang="en-US" sz="1800" dirty="0" err="1"/>
              <a:t>флуренізиду</a:t>
            </a:r>
            <a:r>
              <a:rPr lang="uk-UA" altLang="en-US" sz="1800" dirty="0"/>
              <a:t>»</a:t>
            </a:r>
          </a:p>
          <a:p>
            <a:pPr>
              <a:buFont typeface="Wingdings" pitchFamily="2" charset="2"/>
              <a:buChar char="Ø"/>
            </a:pPr>
            <a:r>
              <a:rPr lang="uk-UA" altLang="en-US" sz="1800" b="1" dirty="0" err="1"/>
              <a:t>Шалай</a:t>
            </a:r>
            <a:r>
              <a:rPr lang="uk-UA" altLang="en-US" sz="1800" b="1" dirty="0"/>
              <a:t> Я. </a:t>
            </a:r>
            <a:r>
              <a:rPr lang="uk-UA" altLang="en-US" sz="1800" i="1" dirty="0"/>
              <a:t>«Роль </a:t>
            </a:r>
            <a:r>
              <a:rPr lang="uk-UA" altLang="en-US" sz="1800" i="1" dirty="0" err="1"/>
              <a:t>вільнорадикальних</a:t>
            </a:r>
            <a:r>
              <a:rPr lang="uk-UA" altLang="en-US" sz="1800" i="1" dirty="0"/>
              <a:t> процесів </a:t>
            </a:r>
            <a:r>
              <a:rPr lang="uk-UA" altLang="en-US" sz="1800" i="1" dirty="0" err="1"/>
              <a:t>антинеопластичній</a:t>
            </a:r>
            <a:r>
              <a:rPr lang="uk-UA" altLang="en-US" sz="1800" i="1" dirty="0"/>
              <a:t> активності похідних </a:t>
            </a:r>
            <a:r>
              <a:rPr lang="uk-UA" altLang="en-US" sz="1800" i="1" dirty="0" err="1"/>
              <a:t>тіазолу</a:t>
            </a:r>
            <a:r>
              <a:rPr lang="uk-UA" altLang="en-US" sz="1800" i="1" dirty="0"/>
              <a:t>»</a:t>
            </a:r>
          </a:p>
          <a:p>
            <a:pPr>
              <a:buFont typeface="Wingdings" pitchFamily="2" charset="2"/>
              <a:buChar char="Ø"/>
            </a:pPr>
            <a:r>
              <a:rPr lang="uk-UA" altLang="en-US" sz="1800" b="1" dirty="0"/>
              <a:t>Ільків М.</a:t>
            </a:r>
            <a:r>
              <a:rPr lang="uk-UA" altLang="en-US" sz="1800" dirty="0"/>
              <a:t> «</a:t>
            </a:r>
            <a:r>
              <a:rPr lang="uk-UA" altLang="en-US" sz="1800" i="1" dirty="0"/>
              <a:t>Ефективність цитотоксичної дії похідних </a:t>
            </a:r>
            <a:r>
              <a:rPr lang="uk-UA" altLang="en-US" sz="1800" i="1" dirty="0" err="1"/>
              <a:t>тіазолу</a:t>
            </a:r>
            <a:r>
              <a:rPr lang="uk-UA" altLang="en-US" sz="1800" i="1" dirty="0"/>
              <a:t> в комплексі з </a:t>
            </a:r>
            <a:r>
              <a:rPr lang="uk-UA" altLang="en-US" sz="1800" i="1" dirty="0" err="1"/>
              <a:t>нанорозмірними</a:t>
            </a:r>
            <a:r>
              <a:rPr lang="uk-UA" altLang="en-US" sz="1800" i="1" dirty="0"/>
              <a:t> носіями»</a:t>
            </a:r>
            <a:endParaRPr lang="en-US" altLang="en-US" sz="1800" i="1" dirty="0"/>
          </a:p>
          <a:p>
            <a:pPr>
              <a:buFont typeface="Wingdings" pitchFamily="2" charset="2"/>
              <a:buChar char="Ø"/>
            </a:pPr>
            <a:r>
              <a:rPr lang="uk-UA" altLang="en-US" sz="1800" b="1" dirty="0"/>
              <a:t>Тимофєєв О.</a:t>
            </a:r>
            <a:r>
              <a:rPr lang="uk-UA" altLang="en-US" sz="1800" dirty="0"/>
              <a:t> </a:t>
            </a:r>
            <a:r>
              <a:rPr lang="ru-RU" altLang="en-US" sz="1800" dirty="0"/>
              <a:t>«</a:t>
            </a:r>
            <a:r>
              <a:rPr lang="ru-RU" altLang="en-US" sz="1800" i="1" dirty="0" err="1"/>
              <a:t>Математичні</a:t>
            </a:r>
            <a:r>
              <a:rPr lang="ru-RU" altLang="en-US" sz="1800" i="1" dirty="0"/>
              <a:t> </a:t>
            </a:r>
            <a:r>
              <a:rPr lang="ru-RU" altLang="en-US" sz="1800" i="1" dirty="0" err="1"/>
              <a:t>моделі</a:t>
            </a:r>
            <a:r>
              <a:rPr lang="ru-RU" altLang="en-US" sz="1800" i="1" dirty="0"/>
              <a:t> </a:t>
            </a:r>
            <a:r>
              <a:rPr lang="ru-RU" altLang="en-US" sz="1800" i="1" dirty="0" err="1"/>
              <a:t>змін</a:t>
            </a:r>
            <a:r>
              <a:rPr lang="ru-RU" altLang="en-US" sz="1800" i="1" dirty="0"/>
              <a:t> </a:t>
            </a:r>
            <a:r>
              <a:rPr lang="ru-RU" altLang="en-US" sz="1800" i="1" dirty="0" err="1"/>
              <a:t>системи</a:t>
            </a:r>
            <a:r>
              <a:rPr lang="ru-RU" altLang="en-US" sz="1800" i="1" dirty="0"/>
              <a:t> </a:t>
            </a:r>
            <a:r>
              <a:rPr lang="ru-RU" altLang="en-US" sz="1800" i="1" dirty="0" err="1"/>
              <a:t>пероксидного</a:t>
            </a:r>
            <a:r>
              <a:rPr lang="ru-RU" altLang="en-US" sz="1800" i="1" dirty="0"/>
              <a:t> </a:t>
            </a:r>
            <a:r>
              <a:rPr lang="ru-RU" altLang="en-US" sz="1800" i="1" dirty="0" err="1"/>
              <a:t>окиснення</a:t>
            </a:r>
            <a:r>
              <a:rPr lang="ru-RU" altLang="en-US" sz="1800" i="1" dirty="0"/>
              <a:t> </a:t>
            </a:r>
            <a:r>
              <a:rPr lang="ru-RU" altLang="en-US" sz="1800" i="1" dirty="0" err="1"/>
              <a:t>ліпідів</a:t>
            </a:r>
            <a:r>
              <a:rPr lang="ru-RU" altLang="en-US" sz="1800" i="1" dirty="0"/>
              <a:t> за </a:t>
            </a:r>
            <a:r>
              <a:rPr lang="ru-RU" altLang="en-US" sz="1800" i="1" dirty="0" err="1"/>
              <a:t>цитотоксичного</a:t>
            </a:r>
            <a:r>
              <a:rPr lang="ru-RU" altLang="en-US" sz="1800" i="1" dirty="0"/>
              <a:t> </a:t>
            </a:r>
            <a:r>
              <a:rPr lang="ru-RU" altLang="en-US" sz="1800" i="1" dirty="0" err="1"/>
              <a:t>ефекту</a:t>
            </a:r>
            <a:r>
              <a:rPr lang="ru-RU" altLang="en-US" sz="1800" i="1" dirty="0"/>
              <a:t> у </a:t>
            </a:r>
            <a:r>
              <a:rPr lang="ru-RU" altLang="en-US" sz="1800" i="1" dirty="0" err="1"/>
              <a:t>ракових</a:t>
            </a:r>
            <a:r>
              <a:rPr lang="ru-RU" altLang="en-US" sz="1800" i="1" dirty="0"/>
              <a:t> </a:t>
            </a:r>
            <a:r>
              <a:rPr lang="ru-RU" altLang="en-US" sz="1800" i="1" dirty="0" err="1"/>
              <a:t>клітинах</a:t>
            </a:r>
            <a:r>
              <a:rPr lang="ru-RU" altLang="en-US" sz="1800" dirty="0"/>
              <a:t>»</a:t>
            </a:r>
            <a:endParaRPr lang="en-US" altLang="en-US" sz="1800" i="1" dirty="0"/>
          </a:p>
          <a:p>
            <a:pPr>
              <a:buFont typeface="Wingdings" pitchFamily="2" charset="2"/>
              <a:buChar char="Ø"/>
            </a:pPr>
            <a:r>
              <a:rPr lang="uk-UA" sz="1800" b="1" dirty="0" err="1"/>
              <a:t>Хамуляк</a:t>
            </a:r>
            <a:r>
              <a:rPr lang="uk-UA" sz="1800" b="1" dirty="0"/>
              <a:t> З. </a:t>
            </a:r>
            <a:r>
              <a:rPr lang="uk-UA" sz="1800" i="1" dirty="0"/>
              <a:t>«Особливості фізичної терапії за посттравматичної реабілітації пацієнтів з травмами опорно-рухового апарату»</a:t>
            </a:r>
            <a:endParaRPr lang="uk-UA" altLang="en-US" sz="1800" i="1" dirty="0"/>
          </a:p>
          <a:p>
            <a:pPr>
              <a:buFont typeface="Wingdings" pitchFamily="2" charset="2"/>
              <a:buChar char="Ø"/>
            </a:pPr>
            <a:endParaRPr lang="uk-UA" alt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1282406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491175" y="247743"/>
            <a:ext cx="9296400" cy="346075"/>
          </a:xfrm>
        </p:spPr>
        <p:txBody>
          <a:bodyPr>
            <a:noAutofit/>
          </a:bodyPr>
          <a:lstStyle/>
          <a:p>
            <a:pPr algn="ctr"/>
            <a:r>
              <a:rPr lang="uk-UA" altLang="ru-RU" sz="2800" dirty="0">
                <a:latin typeface="+mn-lt"/>
              </a:rPr>
              <a:t>Відомі випускники кафедри біофізики та </a:t>
            </a:r>
            <a:r>
              <a:rPr lang="uk-UA" altLang="ru-RU" sz="2800" dirty="0" err="1">
                <a:latin typeface="+mn-lt"/>
              </a:rPr>
              <a:t>біоінформатики</a:t>
            </a:r>
            <a:endParaRPr lang="ru-RU" altLang="ru-RU" sz="28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8029" y="855983"/>
            <a:ext cx="34424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" b="1" dirty="0"/>
              <a:t>Ігор МЕДИНА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University of Aix-Marseille (</a:t>
            </a:r>
            <a:r>
              <a:rPr lang="ru-RU" sz="1200" dirty="0" err="1"/>
              <a:t>Франція</a:t>
            </a:r>
            <a:r>
              <a:rPr lang="ru-RU" sz="12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200" dirty="0" err="1"/>
              <a:t>Лабораторія</a:t>
            </a:r>
            <a:r>
              <a:rPr lang="ru-RU" sz="1200" dirty="0"/>
              <a:t> </a:t>
            </a:r>
            <a:r>
              <a:rPr lang="ru-RU" sz="1200" dirty="0" err="1"/>
              <a:t>нейробіології</a:t>
            </a:r>
            <a:r>
              <a:rPr lang="ru-RU" sz="1200" dirty="0"/>
              <a:t> </a:t>
            </a:r>
            <a:r>
              <a:rPr lang="ru-RU" sz="1200" dirty="0" err="1"/>
              <a:t>Французької</a:t>
            </a:r>
            <a:r>
              <a:rPr lang="ru-RU" sz="1200" dirty="0"/>
              <a:t> </a:t>
            </a:r>
            <a:r>
              <a:rPr lang="ru-RU" sz="1200" dirty="0" err="1"/>
              <a:t>академії</a:t>
            </a:r>
            <a:r>
              <a:rPr lang="ru-RU" sz="1200" dirty="0"/>
              <a:t> </a:t>
            </a:r>
            <a:r>
              <a:rPr lang="ru-RU" sz="1200" dirty="0" err="1"/>
              <a:t>медичних</a:t>
            </a:r>
            <a:r>
              <a:rPr lang="ru-RU" sz="1200" dirty="0"/>
              <a:t> наук в </a:t>
            </a:r>
            <a:r>
              <a:rPr lang="ru-RU" sz="1200" dirty="0" err="1"/>
              <a:t>Парижі</a:t>
            </a:r>
            <a:r>
              <a:rPr lang="ru-RU" sz="1200" dirty="0"/>
              <a:t> (</a:t>
            </a:r>
            <a:r>
              <a:rPr lang="en-US" sz="1200" dirty="0"/>
              <a:t>INSERM</a:t>
            </a:r>
            <a:r>
              <a:rPr lang="uk-UA" sz="12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200" dirty="0"/>
              <a:t>Дитячий </a:t>
            </a:r>
            <a:r>
              <a:rPr lang="ru-RU" sz="1200" dirty="0" err="1"/>
              <a:t>госпіталь</a:t>
            </a:r>
            <a:r>
              <a:rPr lang="ru-RU" sz="1200" dirty="0"/>
              <a:t> </a:t>
            </a:r>
            <a:r>
              <a:rPr lang="ru-RU" sz="1200" dirty="0" err="1"/>
              <a:t>Гарвардського</a:t>
            </a:r>
            <a:r>
              <a:rPr lang="ru-RU" sz="1200" dirty="0"/>
              <a:t> ун-ту в </a:t>
            </a:r>
            <a:r>
              <a:rPr lang="ru-RU" sz="1200" dirty="0" err="1"/>
              <a:t>Бостоні</a:t>
            </a:r>
            <a:r>
              <a:rPr lang="ru-RU" sz="1200" dirty="0"/>
              <a:t> (США)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200" dirty="0" err="1"/>
              <a:t>Середземноморський</a:t>
            </a:r>
            <a:r>
              <a:rPr lang="ru-RU" sz="1200" dirty="0"/>
              <a:t> </a:t>
            </a:r>
            <a:r>
              <a:rPr lang="ru-RU" sz="1200" dirty="0" err="1"/>
              <a:t>ін</a:t>
            </a:r>
            <a:r>
              <a:rPr lang="ru-RU" sz="1200" dirty="0"/>
              <a:t>-т </a:t>
            </a:r>
            <a:r>
              <a:rPr lang="ru-RU" sz="1200" dirty="0" err="1"/>
              <a:t>нейробіології</a:t>
            </a:r>
            <a:r>
              <a:rPr lang="ru-RU" sz="1200" dirty="0"/>
              <a:t> в </a:t>
            </a:r>
            <a:r>
              <a:rPr lang="ru-RU" sz="1200" dirty="0" err="1"/>
              <a:t>Марселі</a:t>
            </a:r>
            <a:r>
              <a:rPr lang="ru-RU" sz="1200" dirty="0"/>
              <a:t> (</a:t>
            </a:r>
            <a:r>
              <a:rPr lang="en-US" sz="1200" dirty="0"/>
              <a:t>INMED, </a:t>
            </a:r>
            <a:r>
              <a:rPr lang="ru-RU" sz="1200" dirty="0" err="1"/>
              <a:t>Франція</a:t>
            </a:r>
            <a:r>
              <a:rPr lang="ru-RU" sz="1200" dirty="0"/>
              <a:t>)</a:t>
            </a:r>
          </a:p>
        </p:txBody>
      </p:sp>
      <p:pic>
        <p:nvPicPr>
          <p:cNvPr id="819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4" t="62798" r="76564" b="15547"/>
          <a:stretch>
            <a:fillRect/>
          </a:stretch>
        </p:blipFill>
        <p:spPr bwMode="auto">
          <a:xfrm>
            <a:off x="648471" y="2801397"/>
            <a:ext cx="1509712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68030" y="3008200"/>
            <a:ext cx="33729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" b="1" dirty="0"/>
              <a:t>Роман ТИЗЬО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200" dirty="0" err="1"/>
              <a:t>Середземноморський</a:t>
            </a:r>
            <a:r>
              <a:rPr lang="ru-RU" sz="1200" dirty="0"/>
              <a:t> </a:t>
            </a:r>
            <a:r>
              <a:rPr lang="ru-RU" sz="1200" dirty="0" err="1"/>
              <a:t>ін</a:t>
            </a:r>
            <a:r>
              <a:rPr lang="ru-RU" sz="1200" dirty="0"/>
              <a:t>-т </a:t>
            </a:r>
            <a:r>
              <a:rPr lang="ru-RU" sz="1200" dirty="0" err="1"/>
              <a:t>нейробіології</a:t>
            </a:r>
            <a:r>
              <a:rPr lang="ru-RU" sz="1200" dirty="0"/>
              <a:t> в </a:t>
            </a:r>
            <a:r>
              <a:rPr lang="ru-RU" sz="1200" dirty="0" err="1"/>
              <a:t>Марселі</a:t>
            </a:r>
            <a:r>
              <a:rPr lang="ru-RU" sz="1200" dirty="0"/>
              <a:t> (</a:t>
            </a:r>
            <a:r>
              <a:rPr lang="en-US" sz="1200" dirty="0"/>
              <a:t>INMED, </a:t>
            </a:r>
            <a:r>
              <a:rPr lang="ru-RU" sz="1200" dirty="0" err="1"/>
              <a:t>Франція</a:t>
            </a:r>
            <a:r>
              <a:rPr lang="ru-RU" sz="1200" dirty="0"/>
              <a:t>). </a:t>
            </a:r>
          </a:p>
        </p:txBody>
      </p:sp>
      <p:pic>
        <p:nvPicPr>
          <p:cNvPr id="819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7" t="31747" r="76695" b="48724"/>
          <a:stretch>
            <a:fillRect/>
          </a:stretch>
        </p:blipFill>
        <p:spPr bwMode="auto">
          <a:xfrm>
            <a:off x="6575018" y="916308"/>
            <a:ext cx="154940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404264" y="875033"/>
            <a:ext cx="32605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" b="1" dirty="0"/>
              <a:t>Віктор ЧАБАН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200" dirty="0" err="1"/>
              <a:t>Інститут</a:t>
            </a:r>
            <a:r>
              <a:rPr lang="ru-RU" sz="1200" dirty="0"/>
              <a:t> </a:t>
            </a:r>
            <a:r>
              <a:rPr lang="ru-RU" sz="1200" dirty="0" err="1"/>
              <a:t>Ненцкі</a:t>
            </a:r>
            <a:r>
              <a:rPr lang="ru-RU" sz="1200" dirty="0"/>
              <a:t> в </a:t>
            </a:r>
            <a:r>
              <a:rPr lang="ru-RU" sz="1200" dirty="0" err="1"/>
              <a:t>Варшаві</a:t>
            </a:r>
            <a:r>
              <a:rPr lang="ru-RU" sz="1200" dirty="0"/>
              <a:t> (</a:t>
            </a:r>
            <a:r>
              <a:rPr lang="ru-RU" sz="1200" dirty="0" err="1"/>
              <a:t>Польща</a:t>
            </a:r>
            <a:r>
              <a:rPr lang="ru-RU" sz="12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200" dirty="0" err="1"/>
              <a:t>Медичний</a:t>
            </a:r>
            <a:r>
              <a:rPr lang="ru-RU" sz="1200" dirty="0"/>
              <a:t> ф-т </a:t>
            </a:r>
            <a:r>
              <a:rPr lang="ru-RU" sz="1200" dirty="0" err="1"/>
              <a:t>Каліфорнійського</a:t>
            </a:r>
            <a:r>
              <a:rPr lang="ru-RU" sz="1200" dirty="0"/>
              <a:t> ун-ту в Лос-</a:t>
            </a:r>
            <a:r>
              <a:rPr lang="ru-RU" sz="1200" dirty="0" err="1"/>
              <a:t>Анжелесі</a:t>
            </a:r>
            <a:r>
              <a:rPr lang="ru-RU" sz="1200" dirty="0"/>
              <a:t> (</a:t>
            </a:r>
            <a:r>
              <a:rPr lang="en-US" sz="1200" dirty="0"/>
              <a:t>UCLA, </a:t>
            </a:r>
            <a:r>
              <a:rPr lang="ru-RU" sz="1200" dirty="0"/>
              <a:t>США)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200" dirty="0" err="1"/>
              <a:t>Університет</a:t>
            </a:r>
            <a:r>
              <a:rPr lang="ru-RU" sz="1200" dirty="0"/>
              <a:t> </a:t>
            </a:r>
            <a:r>
              <a:rPr lang="ru-RU" sz="1200" dirty="0" err="1"/>
              <a:t>медицини</a:t>
            </a:r>
            <a:r>
              <a:rPr lang="ru-RU" sz="1200" dirty="0"/>
              <a:t> та науки </a:t>
            </a:r>
            <a:r>
              <a:rPr lang="ru-RU" sz="1200" dirty="0" err="1"/>
              <a:t>ім</a:t>
            </a:r>
            <a:r>
              <a:rPr lang="ru-RU" sz="1200" dirty="0"/>
              <a:t>. Чарльза </a:t>
            </a:r>
            <a:r>
              <a:rPr lang="ru-RU" sz="1200" dirty="0" err="1"/>
              <a:t>Дру</a:t>
            </a:r>
            <a:r>
              <a:rPr lang="ru-RU" sz="1200" dirty="0"/>
              <a:t> (</a:t>
            </a:r>
            <a:r>
              <a:rPr lang="en-US" sz="1200" dirty="0"/>
              <a:t>CDU, </a:t>
            </a:r>
            <a:r>
              <a:rPr lang="ru-RU" sz="1200" dirty="0"/>
              <a:t>Лос-Анжелес, США).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68028" y="5039635"/>
            <a:ext cx="33627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" b="1" dirty="0"/>
              <a:t>Марія СИБІЛЬ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200" dirty="0" err="1"/>
              <a:t>Професор</a:t>
            </a:r>
            <a:r>
              <a:rPr lang="ru-RU" sz="1200" dirty="0"/>
              <a:t> </a:t>
            </a:r>
            <a:r>
              <a:rPr lang="ru-RU" sz="1200" dirty="0" err="1"/>
              <a:t>Львівського</a:t>
            </a:r>
            <a:r>
              <a:rPr lang="ru-RU" sz="1200" dirty="0"/>
              <a:t> державного ун-ту </a:t>
            </a:r>
            <a:r>
              <a:rPr lang="ru-RU" sz="1200" dirty="0" err="1"/>
              <a:t>фізичної</a:t>
            </a:r>
            <a:r>
              <a:rPr lang="ru-RU" sz="1200" dirty="0"/>
              <a:t> </a:t>
            </a:r>
            <a:r>
              <a:rPr lang="ru-RU" sz="1200" dirty="0" err="1"/>
              <a:t>культури</a:t>
            </a:r>
            <a:r>
              <a:rPr lang="ru-RU" sz="1200" dirty="0"/>
              <a:t> </a:t>
            </a:r>
            <a:r>
              <a:rPr lang="ru-RU" sz="1200" dirty="0" err="1"/>
              <a:t>ім</a:t>
            </a:r>
            <a:r>
              <a:rPr lang="ru-RU" sz="1200" dirty="0"/>
              <a:t>. </a:t>
            </a:r>
            <a:r>
              <a:rPr lang="ru-RU" sz="1200" dirty="0" err="1"/>
              <a:t>Івана</a:t>
            </a:r>
            <a:r>
              <a:rPr lang="ru-RU" sz="1200" dirty="0"/>
              <a:t> </a:t>
            </a:r>
            <a:r>
              <a:rPr lang="ru-RU" sz="1200" dirty="0" err="1"/>
              <a:t>Боберського</a:t>
            </a:r>
            <a:endParaRPr lang="ru-RU" sz="1200" dirty="0"/>
          </a:p>
        </p:txBody>
      </p:sp>
      <p:pic>
        <p:nvPicPr>
          <p:cNvPr id="820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r="25000"/>
          <a:stretch>
            <a:fillRect/>
          </a:stretch>
        </p:blipFill>
        <p:spPr bwMode="auto">
          <a:xfrm>
            <a:off x="6573430" y="2843532"/>
            <a:ext cx="1550988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404263" y="2791146"/>
            <a:ext cx="34568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/>
              <a:t>Роман ФАФУЛА</a:t>
            </a:r>
            <a:endParaRPr lang="uk-UA" sz="12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200" dirty="0"/>
              <a:t>Доктор </a:t>
            </a:r>
            <a:r>
              <a:rPr lang="ru-RU" sz="1200" dirty="0" err="1"/>
              <a:t>біологічних</a:t>
            </a:r>
            <a:r>
              <a:rPr lang="ru-RU" sz="1200" dirty="0"/>
              <a:t> наук, </a:t>
            </a:r>
            <a:r>
              <a:rPr lang="ru-RU" sz="1200" dirty="0" err="1"/>
              <a:t>професор</a:t>
            </a:r>
            <a:endParaRPr lang="ru-RU" sz="12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200" dirty="0" err="1"/>
              <a:t>Львівський</a:t>
            </a:r>
            <a:r>
              <a:rPr lang="ru-RU" sz="1200" dirty="0"/>
              <a:t> </a:t>
            </a:r>
            <a:r>
              <a:rPr lang="ru-RU" sz="1200" dirty="0" err="1"/>
              <a:t>національний</a:t>
            </a:r>
            <a:r>
              <a:rPr lang="ru-RU" sz="1200" dirty="0"/>
              <a:t> </a:t>
            </a:r>
            <a:r>
              <a:rPr lang="ru-RU" sz="1200" dirty="0" err="1"/>
              <a:t>медичний</a:t>
            </a:r>
            <a:r>
              <a:rPr lang="ru-RU" sz="1200" dirty="0"/>
              <a:t> ун-т </a:t>
            </a:r>
            <a:r>
              <a:rPr lang="ru-RU" sz="1200" dirty="0" err="1"/>
              <a:t>ім</a:t>
            </a:r>
            <a:r>
              <a:rPr lang="ru-RU" sz="1200" dirty="0"/>
              <a:t>. Данила </a:t>
            </a:r>
            <a:r>
              <a:rPr lang="ru-RU" sz="1200" dirty="0" err="1"/>
              <a:t>Галицького</a:t>
            </a:r>
            <a:r>
              <a:rPr lang="ru-RU" sz="1200" dirty="0"/>
              <a:t> (ЛНМУ)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200" dirty="0" err="1"/>
              <a:t>Завідувач</a:t>
            </a:r>
            <a:r>
              <a:rPr lang="ru-RU" sz="1200" dirty="0"/>
              <a:t> </a:t>
            </a:r>
            <a:r>
              <a:rPr lang="ru-RU" sz="1200" dirty="0" err="1"/>
              <a:t>кафедри</a:t>
            </a:r>
            <a:r>
              <a:rPr lang="ru-RU" sz="1200" dirty="0"/>
              <a:t> </a:t>
            </a:r>
            <a:r>
              <a:rPr lang="ru-RU" sz="1200" dirty="0" err="1"/>
              <a:t>біофізики</a:t>
            </a:r>
            <a:r>
              <a:rPr lang="ru-RU" sz="1200" dirty="0"/>
              <a:t> ЛНМУ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200" dirty="0" err="1"/>
              <a:t>Відповідальний</a:t>
            </a:r>
            <a:r>
              <a:rPr lang="ru-RU" sz="1200" dirty="0"/>
              <a:t> </a:t>
            </a:r>
            <a:r>
              <a:rPr lang="ru-RU" sz="1200" dirty="0" err="1"/>
              <a:t>секретар</a:t>
            </a:r>
            <a:r>
              <a:rPr lang="ru-RU" sz="1200" dirty="0"/>
              <a:t> </a:t>
            </a:r>
            <a:r>
              <a:rPr lang="ru-RU" sz="1200" dirty="0" err="1"/>
              <a:t>приймальної</a:t>
            </a:r>
            <a:r>
              <a:rPr lang="ru-RU" sz="1200" dirty="0"/>
              <a:t> </a:t>
            </a:r>
            <a:r>
              <a:rPr lang="ru-RU" sz="1200" dirty="0" err="1"/>
              <a:t>комісії</a:t>
            </a:r>
            <a:r>
              <a:rPr lang="ru-RU" sz="1200" dirty="0"/>
              <a:t> ЛНМУ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sz="1200" dirty="0"/>
          </a:p>
        </p:txBody>
      </p:sp>
      <p:pic>
        <p:nvPicPr>
          <p:cNvPr id="820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6" t="10558"/>
          <a:stretch>
            <a:fillRect/>
          </a:stretch>
        </p:blipFill>
        <p:spPr bwMode="auto">
          <a:xfrm>
            <a:off x="6575019" y="4907282"/>
            <a:ext cx="1647825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404265" y="4951733"/>
            <a:ext cx="34281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/>
              <a:t>Роман ШИЯН</a:t>
            </a:r>
            <a:endParaRPr lang="uk-UA" sz="12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200" dirty="0" err="1"/>
              <a:t>Інститут</a:t>
            </a:r>
            <a:r>
              <a:rPr lang="ru-RU" sz="1200" dirty="0"/>
              <a:t> </a:t>
            </a:r>
            <a:r>
              <a:rPr lang="ru-RU" sz="1200" dirty="0" err="1"/>
              <a:t>біологічної</a:t>
            </a:r>
            <a:r>
              <a:rPr lang="ru-RU" sz="1200" dirty="0"/>
              <a:t>  </a:t>
            </a:r>
            <a:r>
              <a:rPr lang="ru-RU" sz="1200" dirty="0" err="1"/>
              <a:t>фізики</a:t>
            </a:r>
            <a:r>
              <a:rPr lang="ru-RU" sz="1200" dirty="0"/>
              <a:t> АН СРСР (Пущино, РФ)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200" dirty="0"/>
              <a:t>Директор </a:t>
            </a:r>
            <a:r>
              <a:rPr lang="ru-RU" sz="1200" dirty="0" err="1"/>
              <a:t>Львівського</a:t>
            </a:r>
            <a:r>
              <a:rPr lang="ru-RU" sz="1200" dirty="0"/>
              <a:t> </a:t>
            </a:r>
            <a:r>
              <a:rPr lang="ru-RU" sz="1200" dirty="0" err="1"/>
              <a:t>обласного</a:t>
            </a:r>
            <a:r>
              <a:rPr lang="ru-RU" sz="1200" dirty="0"/>
              <a:t> </a:t>
            </a:r>
            <a:r>
              <a:rPr lang="ru-RU" sz="1200" dirty="0" err="1"/>
              <a:t>ін</a:t>
            </a:r>
            <a:r>
              <a:rPr lang="ru-RU" sz="1200" dirty="0"/>
              <a:t>-ту </a:t>
            </a:r>
            <a:r>
              <a:rPr lang="ru-RU" sz="1200" dirty="0" err="1"/>
              <a:t>післядипломної</a:t>
            </a:r>
            <a:r>
              <a:rPr lang="ru-RU" sz="1200" dirty="0"/>
              <a:t> </a:t>
            </a:r>
            <a:r>
              <a:rPr lang="ru-RU" sz="1200" dirty="0" err="1"/>
              <a:t>педагогічної</a:t>
            </a:r>
            <a:r>
              <a:rPr lang="ru-RU" sz="1200" dirty="0"/>
              <a:t> </a:t>
            </a:r>
            <a:r>
              <a:rPr lang="ru-RU" sz="1200" dirty="0" err="1"/>
              <a:t>освіти</a:t>
            </a:r>
            <a:endParaRPr lang="ru-RU" sz="12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200" dirty="0"/>
              <a:t>Один з </a:t>
            </a:r>
            <a:r>
              <a:rPr lang="ru-RU" sz="1200" dirty="0" err="1"/>
              <a:t>лідерів</a:t>
            </a:r>
            <a:r>
              <a:rPr lang="ru-RU" sz="1200" dirty="0"/>
              <a:t> </a:t>
            </a:r>
            <a:r>
              <a:rPr lang="ru-RU" sz="1200" dirty="0" err="1"/>
              <a:t>Нової</a:t>
            </a:r>
            <a:r>
              <a:rPr lang="ru-RU" sz="1200" dirty="0"/>
              <a:t> </a:t>
            </a:r>
            <a:r>
              <a:rPr lang="ru-RU" sz="1200" dirty="0" err="1"/>
              <a:t>Української</a:t>
            </a:r>
            <a:r>
              <a:rPr lang="ru-RU" sz="1200" dirty="0"/>
              <a:t> </a:t>
            </a:r>
            <a:r>
              <a:rPr lang="ru-RU" sz="1200" dirty="0" err="1"/>
              <a:t>Школи</a:t>
            </a:r>
            <a:r>
              <a:rPr lang="ru-RU" sz="1200" dirty="0"/>
              <a:t> (НУШ)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97" y="807858"/>
            <a:ext cx="1420586" cy="184802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4726-5726-4C9E-B7CA-D94D71D32F66}" type="slidenum">
              <a:rPr lang="ru-RU" smtClean="0"/>
              <a:t>17</a:t>
            </a:fld>
            <a:endParaRPr lang="ru-RU"/>
          </a:p>
        </p:txBody>
      </p:sp>
      <p:pic>
        <p:nvPicPr>
          <p:cNvPr id="2050" name="Picture 2" descr="Сибіль Марія Григорівна - Львівський державний університет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46" y="4907282"/>
            <a:ext cx="1561684" cy="166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545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684" y="2780112"/>
            <a:ext cx="2424799" cy="344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7453" t="51823" r="58345" b="14583"/>
          <a:stretch/>
        </p:blipFill>
        <p:spPr>
          <a:xfrm>
            <a:off x="4716483" y="1841863"/>
            <a:ext cx="2459422" cy="3270778"/>
          </a:xfrm>
          <a:prstGeom prst="rect">
            <a:avLst/>
          </a:prstGeom>
        </p:spPr>
      </p:pic>
      <p:pic>
        <p:nvPicPr>
          <p:cNvPr id="2050" name="Picture 2" descr="http://bioweb.lnu.edu.ua/wp-content/uploads/2017/10/Books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9" t="4011" r="2066" b="38679"/>
          <a:stretch/>
        </p:blipFill>
        <p:spPr bwMode="auto">
          <a:xfrm>
            <a:off x="72309" y="3696789"/>
            <a:ext cx="2219375" cy="312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6367" y="80515"/>
            <a:ext cx="797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/>
              <a:t>Видавнича діяльність кафедри за останні роки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4726-5726-4C9E-B7CA-D94D71D32F66}" type="slidenum">
              <a:rPr lang="ru-RU" smtClean="0"/>
              <a:t>18</a:t>
            </a:fld>
            <a:endParaRPr lang="ru-RU"/>
          </a:p>
        </p:txBody>
      </p:sp>
      <p:pic>
        <p:nvPicPr>
          <p:cNvPr id="9" name="Picture 4" descr="http://old.bioweb.lnu.edu.ua/biophys/files/monografii/%D0%A4%D1%83%D0%BD%D0%BA%D1%86%D1%96%D0%BE%D0%BD%D0%B0%D0%BB%D1%8C%D0%BD%D0%B8%D0%B9%20%D1%81%D1%82%D0%B0%D0%BD%20%D0%BA%D0%BB%D1%96%D1%82%D0%B8%D0%B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2" b="6137"/>
          <a:stretch/>
        </p:blipFill>
        <p:spPr bwMode="auto">
          <a:xfrm>
            <a:off x="9709484" y="3709850"/>
            <a:ext cx="2465904" cy="311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3"/>
          <a:stretch/>
        </p:blipFill>
        <p:spPr>
          <a:xfrm>
            <a:off x="7182339" y="822001"/>
            <a:ext cx="2519836" cy="3588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71418" t="65983" r="4888" b="7053"/>
          <a:stretch/>
        </p:blipFill>
        <p:spPr>
          <a:xfrm>
            <a:off x="248710" y="643854"/>
            <a:ext cx="3082834" cy="1972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l="29753" t="30804" r="50168" b="49731"/>
          <a:stretch/>
        </p:blipFill>
        <p:spPr>
          <a:xfrm>
            <a:off x="6740434" y="5238442"/>
            <a:ext cx="2612572" cy="14238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97449" y="1"/>
            <a:ext cx="2424851" cy="371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54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370502" y="1148764"/>
            <a:ext cx="7904821" cy="5420489"/>
            <a:chOff x="1543050" y="456367"/>
            <a:chExt cx="9124951" cy="6257171"/>
          </a:xfrm>
        </p:grpSpPr>
        <p:pic>
          <p:nvPicPr>
            <p:cNvPr id="22530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664" y="3962296"/>
              <a:ext cx="4859337" cy="273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1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479" y="3500438"/>
              <a:ext cx="4284663" cy="321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2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24" r="6688" b="21651"/>
            <a:stretch>
              <a:fillRect/>
            </a:stretch>
          </p:blipFill>
          <p:spPr bwMode="auto">
            <a:xfrm>
              <a:off x="6254750" y="456367"/>
              <a:ext cx="4413251" cy="351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3" name="Picture 9" descr="Ð¡Ð²ÑÑÐ»Ð¸Ð½Ð° Ð²ÑÐ´ Andriy Babsky.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3050" y="458099"/>
              <a:ext cx="5200650" cy="3478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4" name="Picture 7" descr="mitoch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7414" y="2492375"/>
              <a:ext cx="2262187" cy="2287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 rot="16200000">
            <a:off x="905708" y="3672544"/>
            <a:ext cx="2418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2016, 2017, 2019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4726-5726-4C9E-B7CA-D94D71D32F66}" type="slidenum">
              <a:rPr lang="ru-RU" smtClean="0"/>
              <a:t>19</a:t>
            </a:fld>
            <a:endParaRPr lang="ru-RU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59899" y="224445"/>
            <a:ext cx="11400692" cy="6196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dirty="0">
                <a:latin typeface="+mn-lt"/>
              </a:rPr>
              <a:t>Міжнародна літня школа з клітинної біоенергетики</a:t>
            </a:r>
          </a:p>
          <a:p>
            <a:r>
              <a:rPr lang="en-US" altLang="en-US" sz="2000" dirty="0"/>
              <a:t>http://workshops.lnu.edu.ua/bioenergetics/2017/ua/program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0309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absky andri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20" y="1087246"/>
            <a:ext cx="9837093" cy="553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4726-5726-4C9E-B7CA-D94D71D32F66}" type="slidenum">
              <a:rPr lang="ru-RU" smtClean="0"/>
              <a:t>2</a:t>
            </a:fld>
            <a:endParaRPr lang="ru-RU"/>
          </a:p>
        </p:txBody>
      </p:sp>
      <p:sp>
        <p:nvSpPr>
          <p:cNvPr id="6" name="Rectangle 5"/>
          <p:cNvSpPr/>
          <p:nvPr/>
        </p:nvSpPr>
        <p:spPr>
          <a:xfrm rot="20477928">
            <a:off x="42621" y="2967335"/>
            <a:ext cx="12106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Кафедра біофізики та </a:t>
            </a:r>
            <a:r>
              <a:rPr lang="uk-UA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біоінформатики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32858" y="63021"/>
            <a:ext cx="4031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ВАМ СЮДИ !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6911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899" y="365125"/>
            <a:ext cx="11400692" cy="619613"/>
          </a:xfrm>
        </p:spPr>
        <p:txBody>
          <a:bodyPr>
            <a:noAutofit/>
          </a:bodyPr>
          <a:lstStyle/>
          <a:p>
            <a:pPr algn="ctr"/>
            <a:r>
              <a:rPr lang="uk-UA" sz="2800" dirty="0">
                <a:latin typeface="+mn-lt"/>
              </a:rPr>
              <a:t>Потенційні місця працевлаштування випускників кафедри </a:t>
            </a:r>
            <a:br>
              <a:rPr lang="uk-UA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uk-UA" sz="2800" b="1" dirty="0">
                <a:solidFill>
                  <a:srgbClr val="FF0000"/>
                </a:solidFill>
              </a:rPr>
              <a:t>Освітні заклади</a:t>
            </a:r>
            <a:br>
              <a:rPr lang="en-US" sz="2800" dirty="0">
                <a:solidFill>
                  <a:srgbClr val="FF0000"/>
                </a:solidFill>
              </a:rPr>
            </a:br>
            <a:endParaRPr lang="en-US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4307" y="942528"/>
            <a:ext cx="1140069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b="1" dirty="0"/>
              <a:t>Львівський національний медичний університет імені Данила Галицького</a:t>
            </a:r>
            <a:endParaRPr lang="en-US" dirty="0"/>
          </a:p>
          <a:p>
            <a:r>
              <a:rPr lang="uk-UA" b="1" i="1" dirty="0"/>
              <a:t>Кафедра біофізики</a:t>
            </a:r>
            <a:endParaRPr lang="en-US" dirty="0"/>
          </a:p>
          <a:p>
            <a:r>
              <a:rPr lang="uk-UA" dirty="0"/>
              <a:t>	Веб-сторінка: http://new.meduniv.lviv.ua/kafedry/kafedra-biofizyky/</a:t>
            </a:r>
            <a:endParaRPr lang="en-US" dirty="0"/>
          </a:p>
          <a:p>
            <a:r>
              <a:rPr lang="uk-UA" dirty="0"/>
              <a:t>	e-</a:t>
            </a:r>
            <a:r>
              <a:rPr lang="uk-UA" dirty="0" err="1"/>
              <a:t>mail</a:t>
            </a:r>
            <a:r>
              <a:rPr lang="uk-UA" dirty="0"/>
              <a:t>: </a:t>
            </a:r>
            <a:r>
              <a:rPr lang="uk-UA" u="sng" dirty="0">
                <a:hlinkClick r:id="rId2"/>
              </a:rPr>
              <a:t>Kaf_biophysics@meduniv.lviv.ua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/>
              <a:t>Львівська медична академія імені </a:t>
            </a:r>
            <a:r>
              <a:rPr lang="uk-UA" b="1" dirty="0" err="1"/>
              <a:t>Андрея</a:t>
            </a:r>
            <a:r>
              <a:rPr lang="uk-UA" b="1" dirty="0"/>
              <a:t> </a:t>
            </a:r>
            <a:r>
              <a:rPr lang="uk-UA" b="1" dirty="0" err="1"/>
              <a:t>Крупинського</a:t>
            </a:r>
            <a:endParaRPr lang="en-US" b="1" dirty="0"/>
          </a:p>
          <a:p>
            <a:r>
              <a:rPr lang="uk-UA" b="1" i="1" dirty="0"/>
              <a:t>Кафедра медичної інформатики, медичної і біологічної фізики</a:t>
            </a:r>
            <a:endParaRPr lang="en-US" dirty="0"/>
          </a:p>
          <a:p>
            <a:r>
              <a:rPr lang="uk-UA" dirty="0"/>
              <a:t>	Веб-сторінка: </a:t>
            </a:r>
            <a:r>
              <a:rPr lang="uk-UA" dirty="0">
                <a:hlinkClick r:id="rId3"/>
              </a:rPr>
              <a:t>https://www.ifnmu.edu.ua/uk/strukturni-pidrozdili-2/kafedry/kafedramedychnoi-informatyky-</a:t>
            </a:r>
            <a:r>
              <a:rPr lang="uk-UA" dirty="0"/>
              <a:t>	</a:t>
            </a:r>
            <a:r>
              <a:rPr lang="uk-UA" dirty="0" err="1"/>
              <a:t>medychnoi</a:t>
            </a:r>
            <a:r>
              <a:rPr lang="uk-UA" dirty="0"/>
              <a:t>-i-</a:t>
            </a:r>
            <a:r>
              <a:rPr lang="uk-UA" dirty="0" err="1"/>
              <a:t>biolohichnoi</a:t>
            </a:r>
            <a:r>
              <a:rPr lang="uk-UA" dirty="0"/>
              <a:t>-</a:t>
            </a:r>
            <a:r>
              <a:rPr lang="uk-UA" dirty="0" err="1"/>
              <a:t>fizyky</a:t>
            </a:r>
            <a:endParaRPr lang="en-US" dirty="0"/>
          </a:p>
          <a:p>
            <a:r>
              <a:rPr lang="uk-UA" dirty="0"/>
              <a:t>	e-</a:t>
            </a:r>
            <a:r>
              <a:rPr lang="uk-UA" dirty="0" err="1"/>
              <a:t>mail</a:t>
            </a:r>
            <a:r>
              <a:rPr lang="uk-UA" dirty="0"/>
              <a:t>: </a:t>
            </a:r>
            <a:r>
              <a:rPr lang="uk-UA" u="sng" dirty="0">
                <a:hlinkClick r:id="rId4"/>
              </a:rPr>
              <a:t>physics@ifnmu.edu.ua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 </a:t>
            </a:r>
            <a:r>
              <a:rPr lang="uk-UA" b="1" dirty="0"/>
              <a:t>Львівський медичний інститут</a:t>
            </a:r>
            <a:endParaRPr lang="en-US" dirty="0"/>
          </a:p>
          <a:p>
            <a:r>
              <a:rPr lang="uk-UA" b="1" i="1" dirty="0"/>
              <a:t>Кафедра біофізики, інформатики та вищої математики</a:t>
            </a:r>
            <a:endParaRPr lang="en-US" dirty="0"/>
          </a:p>
          <a:p>
            <a:r>
              <a:rPr lang="uk-UA" dirty="0"/>
              <a:t>	Веб-сторінка: http://www.medinstytut.lviv.ua/?page=biophysics</a:t>
            </a:r>
            <a:endParaRPr lang="en-US" dirty="0"/>
          </a:p>
          <a:p>
            <a:r>
              <a:rPr lang="uk-UA" dirty="0"/>
              <a:t>	e-</a:t>
            </a:r>
            <a:r>
              <a:rPr lang="uk-UA" dirty="0" err="1"/>
              <a:t>mail</a:t>
            </a:r>
            <a:r>
              <a:rPr lang="uk-UA" dirty="0"/>
              <a:t>: </a:t>
            </a:r>
            <a:r>
              <a:rPr lang="uk-UA" u="sng" dirty="0">
                <a:hlinkClick r:id="rId5"/>
              </a:rPr>
              <a:t>lvivmedinst@gmail.com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 </a:t>
            </a:r>
            <a:r>
              <a:rPr lang="uk-UA" b="1" dirty="0"/>
              <a:t>Львівський державний університет фізичної культури імені Івана </a:t>
            </a:r>
            <a:r>
              <a:rPr lang="uk-UA" b="1" dirty="0" err="1"/>
              <a:t>Боберського</a:t>
            </a:r>
            <a:endParaRPr lang="en-US" dirty="0"/>
          </a:p>
          <a:p>
            <a:r>
              <a:rPr lang="uk-UA" b="1" i="1" dirty="0"/>
              <a:t>Кафедра біохімії та гігієни</a:t>
            </a:r>
            <a:endParaRPr lang="en-US" dirty="0"/>
          </a:p>
          <a:p>
            <a:r>
              <a:rPr lang="uk-UA" dirty="0"/>
              <a:t>	Веб-сторінка: http://www.ldufk.edu.ua/index.php/inPage43/articles/kafedrabioximiji-ta-gigijeni.html</a:t>
            </a:r>
            <a:endParaRPr lang="en-US" dirty="0"/>
          </a:p>
          <a:p>
            <a:r>
              <a:rPr lang="uk-UA" dirty="0"/>
              <a:t>	e-</a:t>
            </a:r>
            <a:r>
              <a:rPr lang="uk-UA" dirty="0" err="1"/>
              <a:t>mail</a:t>
            </a:r>
            <a:r>
              <a:rPr lang="uk-UA" dirty="0"/>
              <a:t>: </a:t>
            </a:r>
            <a:r>
              <a:rPr lang="uk-UA" u="sng" dirty="0">
                <a:hlinkClick r:id="rId6"/>
              </a:rPr>
              <a:t>biolog@ldufk.edu.ua</a:t>
            </a:r>
            <a:endParaRPr lang="en-US" dirty="0"/>
          </a:p>
          <a:p>
            <a:r>
              <a:rPr lang="uk-UA" dirty="0"/>
              <a:t> </a:t>
            </a:r>
            <a:r>
              <a:rPr lang="uk-UA" b="1" i="1" dirty="0"/>
              <a:t>Кафедра анатомії та фізіології</a:t>
            </a:r>
            <a:endParaRPr lang="en-US" dirty="0"/>
          </a:p>
          <a:p>
            <a:r>
              <a:rPr lang="uk-UA" dirty="0"/>
              <a:t>	Веб-сторінка: http://www.ldufk.edu.ua/index.php/inPage44/articles/kafedraanatomiji-ta-fiziologiji.html</a:t>
            </a:r>
            <a:endParaRPr lang="en-US" dirty="0"/>
          </a:p>
          <a:p>
            <a:r>
              <a:rPr lang="uk-UA" dirty="0"/>
              <a:t>	e-</a:t>
            </a:r>
            <a:r>
              <a:rPr lang="uk-UA" dirty="0" err="1"/>
              <a:t>mail</a:t>
            </a:r>
            <a:r>
              <a:rPr lang="uk-UA" dirty="0"/>
              <a:t>: </a:t>
            </a:r>
            <a:r>
              <a:rPr lang="uk-UA" u="sng" dirty="0">
                <a:hlinkClick r:id="rId7"/>
              </a:rPr>
              <a:t>anatom@ldufk.edu.ua</a:t>
            </a:r>
            <a:endParaRPr lang="en-US" dirty="0"/>
          </a:p>
          <a:p>
            <a:r>
              <a:rPr lang="uk-UA" b="1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918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9899" y="998495"/>
            <a:ext cx="11400692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b="1" dirty="0"/>
              <a:t>Державний науково-дослідний контрольний інститут ветеринарних препаратів та кормових добавок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uk-UA" dirty="0"/>
              <a:t>	Веб-сторінка: </a:t>
            </a:r>
            <a:r>
              <a:rPr lang="uk-UA" dirty="0">
                <a:hlinkClick r:id="rId2"/>
              </a:rPr>
              <a:t>http://www.scivp.lviv.ua/</a:t>
            </a:r>
            <a:r>
              <a:rPr lang="uk-UA" dirty="0"/>
              <a:t> e-</a:t>
            </a:r>
            <a:r>
              <a:rPr lang="uk-UA" dirty="0" err="1"/>
              <a:t>mail</a:t>
            </a:r>
            <a:r>
              <a:rPr lang="uk-UA" dirty="0"/>
              <a:t>: </a:t>
            </a:r>
            <a:r>
              <a:rPr lang="uk-UA" u="sng" dirty="0">
                <a:hlinkClick r:id="rId3"/>
              </a:rPr>
              <a:t>director@scivp.lviv.ua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/>
              <a:t> </a:t>
            </a:r>
            <a:r>
              <a:rPr lang="uk-UA" b="1" dirty="0"/>
              <a:t>Львівський науково-дослідний експертно-криміналістичний центр МВС України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uk-UA" dirty="0"/>
              <a:t>	Веб-сторінка: </a:t>
            </a:r>
            <a:r>
              <a:rPr lang="uk-UA" dirty="0">
                <a:hlinkClick r:id="rId4"/>
              </a:rPr>
              <a:t>http://ndekc.lviv.ua/index.html</a:t>
            </a:r>
            <a:r>
              <a:rPr lang="uk-UA" dirty="0"/>
              <a:t> e-</a:t>
            </a:r>
            <a:r>
              <a:rPr lang="uk-UA" dirty="0" err="1"/>
              <a:t>mail</a:t>
            </a:r>
            <a:r>
              <a:rPr lang="uk-UA" dirty="0"/>
              <a:t>: </a:t>
            </a:r>
            <a:r>
              <a:rPr lang="uk-UA" u="sng" dirty="0">
                <a:hlinkClick r:id="rId5"/>
              </a:rPr>
              <a:t>ndekc@lv.npu.gov.ua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/>
              <a:t> </a:t>
            </a:r>
            <a:r>
              <a:rPr lang="uk-UA" b="1" dirty="0"/>
              <a:t>Інститут біології тварин НААН України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uk-UA" dirty="0"/>
              <a:t>	Веб-сторінка: inenbiol.com e-</a:t>
            </a:r>
            <a:r>
              <a:rPr lang="uk-UA" dirty="0" err="1"/>
              <a:t>mail</a:t>
            </a:r>
            <a:r>
              <a:rPr lang="uk-UA" dirty="0"/>
              <a:t>: </a:t>
            </a:r>
            <a:r>
              <a:rPr lang="uk-UA" u="sng" dirty="0">
                <a:hlinkClick r:id="rId6"/>
              </a:rPr>
              <a:t>inenbiol@mail.lviv.ua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/>
              <a:t> </a:t>
            </a:r>
            <a:r>
              <a:rPr lang="uk-UA" b="1" dirty="0"/>
              <a:t>Інститут біології клітини НАН України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uk-UA" dirty="0"/>
              <a:t>	Веб-сторінка: </a:t>
            </a:r>
            <a:r>
              <a:rPr lang="uk-UA" dirty="0">
                <a:hlinkClick r:id="rId7"/>
              </a:rPr>
              <a:t>www.cellbiol.lviv.ua</a:t>
            </a:r>
            <a:r>
              <a:rPr lang="uk-UA" dirty="0"/>
              <a:t> e-</a:t>
            </a:r>
            <a:r>
              <a:rPr lang="uk-UA" dirty="0" err="1"/>
              <a:t>mai</a:t>
            </a:r>
            <a:r>
              <a:rPr lang="uk-UA" dirty="0"/>
              <a:t>: </a:t>
            </a:r>
            <a:r>
              <a:rPr lang="uk-UA" u="sng" dirty="0">
                <a:hlinkClick r:id="rId8"/>
              </a:rPr>
              <a:t>institut@cellbiol.lviv.ua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/>
              <a:t> </a:t>
            </a:r>
            <a:r>
              <a:rPr lang="uk-UA" b="1" dirty="0"/>
              <a:t>Інститут експериментальної </a:t>
            </a:r>
            <a:r>
              <a:rPr lang="uk-UA" b="1" dirty="0" err="1"/>
              <a:t>патології,онкології</a:t>
            </a:r>
            <a:r>
              <a:rPr lang="uk-UA" b="1" dirty="0"/>
              <a:t> і радіобіології імені Р. Є. </a:t>
            </a:r>
            <a:r>
              <a:rPr lang="uk-UA" b="1" dirty="0" err="1"/>
              <a:t>Кавецького</a:t>
            </a:r>
            <a:r>
              <a:rPr lang="uk-UA" b="1" dirty="0"/>
              <a:t> НАН України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uk-UA" dirty="0"/>
              <a:t>	Веб-сторінка: iepor.org.ua/</a:t>
            </a:r>
            <a:r>
              <a:rPr lang="uk-UA" dirty="0" err="1"/>
              <a:t>uk</a:t>
            </a:r>
            <a:r>
              <a:rPr lang="uk-UA" dirty="0"/>
              <a:t> e-</a:t>
            </a:r>
            <a:r>
              <a:rPr lang="uk-UA" dirty="0" err="1"/>
              <a:t>mai</a:t>
            </a:r>
            <a:r>
              <a:rPr lang="uk-UA" dirty="0"/>
              <a:t>: </a:t>
            </a:r>
            <a:r>
              <a:rPr lang="uk-UA" u="sng" dirty="0">
                <a:hlinkClick r:id="rId9"/>
              </a:rPr>
              <a:t>nauka@onconet.kiev.ua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/>
              <a:t> </a:t>
            </a:r>
            <a:r>
              <a:rPr lang="uk-UA" b="1" dirty="0"/>
              <a:t>Інститут молекулярної біології і генетики НАН України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uk-UA" dirty="0"/>
              <a:t>	Веб-сторінка: imbg.org.ua </a:t>
            </a:r>
            <a:r>
              <a:rPr lang="uk-UA" dirty="0" err="1"/>
              <a:t>Тел</a:t>
            </a:r>
            <a:r>
              <a:rPr lang="uk-UA" dirty="0"/>
              <a:t>.: +380 44 526-11-69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/>
              <a:t> </a:t>
            </a:r>
            <a:r>
              <a:rPr lang="uk-UA" b="1" dirty="0"/>
              <a:t>Інститут фізіології ім. О. О. Богомольця НАН України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uk-UA" dirty="0"/>
              <a:t>	Веб-сторінка: biph.kiev.ua/</a:t>
            </a:r>
            <a:r>
              <a:rPr lang="uk-UA" dirty="0" err="1"/>
              <a:t>uk</a:t>
            </a:r>
            <a:r>
              <a:rPr lang="uk-UA" dirty="0"/>
              <a:t> </a:t>
            </a:r>
            <a:r>
              <a:rPr lang="uk-UA" dirty="0" err="1"/>
              <a:t>Тел</a:t>
            </a:r>
            <a:r>
              <a:rPr lang="uk-UA" dirty="0"/>
              <a:t>.: +38(044) 256 2421 </a:t>
            </a:r>
            <a:endParaRPr lang="en-US" dirty="0"/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b="1" dirty="0"/>
              <a:t>Інститут клітинної біології та генетичної інженерії НАН України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uk-UA" dirty="0"/>
              <a:t>	Веб-сторінка: icbge.org.ua e-</a:t>
            </a:r>
            <a:r>
              <a:rPr lang="uk-UA" dirty="0" err="1"/>
              <a:t>mai</a:t>
            </a:r>
            <a:r>
              <a:rPr lang="uk-UA" dirty="0"/>
              <a:t>: </a:t>
            </a:r>
            <a:r>
              <a:rPr lang="uk-UA" u="sng" dirty="0">
                <a:hlinkClick r:id="rId10"/>
              </a:rPr>
              <a:t>info@icbge.org.ua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9899" y="365125"/>
            <a:ext cx="11400692" cy="619613"/>
          </a:xfrm>
        </p:spPr>
        <p:txBody>
          <a:bodyPr>
            <a:noAutofit/>
          </a:bodyPr>
          <a:lstStyle/>
          <a:p>
            <a:pPr algn="ctr"/>
            <a:r>
              <a:rPr lang="uk-UA" sz="2800" dirty="0">
                <a:latin typeface="+mn-lt"/>
              </a:rPr>
              <a:t>Потенційні місця працевлаштування випускників кафедри</a:t>
            </a:r>
            <a:r>
              <a:rPr lang="uk-UA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br>
              <a:rPr lang="uk-UA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uk-UA" sz="2800" dirty="0">
                <a:solidFill>
                  <a:srgbClr val="FF0000"/>
                </a:solidFill>
              </a:rPr>
              <a:t> </a:t>
            </a:r>
            <a:r>
              <a:rPr lang="uk-UA" sz="2800" b="1" dirty="0">
                <a:solidFill>
                  <a:srgbClr val="FF0000"/>
                </a:solidFill>
              </a:rPr>
              <a:t>Науково-дослідні установи</a:t>
            </a:r>
            <a:br>
              <a:rPr lang="en-US" sz="2800" dirty="0"/>
            </a:br>
            <a:endParaRPr lang="en-US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812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/>
              <a:t>Потенційні місця працевлаштування випускників кафедри </a:t>
            </a:r>
            <a:b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sz="2800" b="1" dirty="0">
                <a:solidFill>
                  <a:srgbClr val="FF0000"/>
                </a:solidFill>
              </a:rPr>
              <a:t> Медично - діагностичні центри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005819" y="1532964"/>
            <a:ext cx="85449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b="1" dirty="0"/>
              <a:t>Львівський обласний клінічний діагностичний центр</a:t>
            </a:r>
            <a:endParaRPr lang="en-US" sz="2000" dirty="0"/>
          </a:p>
          <a:p>
            <a:r>
              <a:rPr lang="uk-UA" sz="2000" dirty="0"/>
              <a:t>	</a:t>
            </a:r>
            <a:r>
              <a:rPr lang="uk-UA" sz="2000" dirty="0" err="1"/>
              <a:t>Тел</a:t>
            </a:r>
            <a:r>
              <a:rPr lang="uk-UA" sz="2000" dirty="0"/>
              <a:t>: +38 (032)-275-49-90</a:t>
            </a:r>
            <a:endParaRPr lang="en-US" sz="2000" dirty="0"/>
          </a:p>
          <a:p>
            <a:r>
              <a:rPr lang="uk-UA" sz="2000" dirty="0"/>
              <a:t> </a:t>
            </a:r>
            <a:endParaRPr lang="en-US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b="1" dirty="0"/>
              <a:t>Медична лабораторія "</a:t>
            </a:r>
            <a:r>
              <a:rPr lang="uk-UA" sz="2000" b="1" dirty="0" err="1"/>
              <a:t>ДіаВіта</a:t>
            </a:r>
            <a:r>
              <a:rPr lang="uk-UA" sz="2000" b="1" dirty="0"/>
              <a:t> Мед"</a:t>
            </a:r>
            <a:endParaRPr lang="en-US" sz="2000" dirty="0"/>
          </a:p>
          <a:p>
            <a:r>
              <a:rPr lang="uk-UA" sz="2000" dirty="0"/>
              <a:t>	</a:t>
            </a:r>
            <a:r>
              <a:rPr lang="uk-UA" sz="2000" dirty="0" err="1"/>
              <a:t>Тел</a:t>
            </a:r>
            <a:r>
              <a:rPr lang="uk-UA" sz="2000" dirty="0"/>
              <a:t>: +38 (032) 244-42-99</a:t>
            </a:r>
            <a:endParaRPr lang="en-US" sz="2000" dirty="0"/>
          </a:p>
          <a:p>
            <a:r>
              <a:rPr lang="uk-UA" sz="2000" dirty="0"/>
              <a:t> </a:t>
            </a:r>
            <a:endParaRPr lang="en-US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b="1" dirty="0"/>
              <a:t>Медична лабораторія «</a:t>
            </a:r>
            <a:r>
              <a:rPr lang="uk-UA" sz="2000" b="1" dirty="0" err="1"/>
              <a:t>Сінево</a:t>
            </a:r>
            <a:r>
              <a:rPr lang="uk-UA" sz="2000" b="1" dirty="0"/>
              <a:t>»</a:t>
            </a:r>
            <a:endParaRPr lang="en-US" sz="2000" dirty="0"/>
          </a:p>
          <a:p>
            <a:r>
              <a:rPr lang="uk-UA" sz="2000" dirty="0"/>
              <a:t>	Веб-сторінка: </a:t>
            </a:r>
            <a:r>
              <a:rPr lang="uk-UA" sz="2000" u="sng" dirty="0">
                <a:hlinkClick r:id="rId2"/>
              </a:rPr>
              <a:t>https://www.synevo.ua</a:t>
            </a:r>
            <a:endParaRPr lang="en-US" sz="2000" dirty="0"/>
          </a:p>
          <a:p>
            <a:r>
              <a:rPr lang="uk-UA" sz="2000" dirty="0"/>
              <a:t> </a:t>
            </a:r>
            <a:endParaRPr lang="en-US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b="1" dirty="0"/>
              <a:t>Медична лабораторія «</a:t>
            </a:r>
            <a:r>
              <a:rPr lang="uk-UA" sz="2000" b="1" dirty="0" err="1"/>
              <a:t>Ескулаб</a:t>
            </a:r>
            <a:r>
              <a:rPr lang="uk-UA" sz="2000" b="1" dirty="0"/>
              <a:t>»</a:t>
            </a:r>
            <a:endParaRPr lang="en-US" sz="2000" dirty="0"/>
          </a:p>
          <a:p>
            <a:r>
              <a:rPr lang="uk-UA" sz="2000" dirty="0"/>
              <a:t>	Веб-сторінка: https://esculab.com</a:t>
            </a:r>
            <a:endParaRPr lang="en-US" sz="2000" dirty="0"/>
          </a:p>
          <a:p>
            <a:r>
              <a:rPr lang="uk-UA" sz="2000" dirty="0"/>
              <a:t>	e-</a:t>
            </a:r>
            <a:r>
              <a:rPr lang="uk-UA" sz="2000" dirty="0" err="1"/>
              <a:t>mail</a:t>
            </a:r>
            <a:r>
              <a:rPr lang="uk-UA" sz="2000" dirty="0"/>
              <a:t>: </a:t>
            </a:r>
            <a:r>
              <a:rPr lang="uk-UA" sz="2000" u="sng" dirty="0">
                <a:hlinkClick r:id="rId3"/>
              </a:rPr>
              <a:t>support@esculab.com</a:t>
            </a:r>
            <a:endParaRPr lang="uk-UA" sz="2000" u="sng" dirty="0"/>
          </a:p>
          <a:p>
            <a:endParaRPr lang="uk-UA" sz="2000" u="sng" dirty="0"/>
          </a:p>
          <a:p>
            <a:r>
              <a:rPr lang="uk-UA" sz="2000" dirty="0"/>
              <a:t>Можливість поєднувати навчання в магістратурі із роботою помічників лікаря в «Оптиках» та рентген-кабінетах м. Львова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74457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19" y="-26763"/>
            <a:ext cx="11691257" cy="1325563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hlinkClick r:id="rId2"/>
              </a:rPr>
              <a:t>Детальніше про роботу кафедри та перспективи навчання на ній див. тут: </a:t>
            </a:r>
            <a:r>
              <a:rPr lang="en-US" sz="2400" u="sng" dirty="0">
                <a:hlinkClick r:id="rId2"/>
              </a:rPr>
              <a:t>https://bioweb.lnu.edu.ua/department/biophysics-and-bioinformatics</a:t>
            </a:r>
            <a:endParaRPr lang="en-US" sz="2400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4726-5726-4C9E-B7CA-D94D71D32F66}" type="slidenum">
              <a:rPr lang="ru-RU" smtClean="0"/>
              <a:t>23</a:t>
            </a:fld>
            <a:endParaRPr lang="ru-RU"/>
          </a:p>
        </p:txBody>
      </p:sp>
      <p:sp>
        <p:nvSpPr>
          <p:cNvPr id="6" name="Rectangle 5"/>
          <p:cNvSpPr/>
          <p:nvPr/>
        </p:nvSpPr>
        <p:spPr>
          <a:xfrm>
            <a:off x="1227005" y="1373669"/>
            <a:ext cx="978588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До зустрічі на кафедрі</a:t>
            </a:r>
          </a:p>
          <a:p>
            <a:pPr algn="ctr"/>
            <a:r>
              <a:rPr lang="uk-UA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біофізики та </a:t>
            </a:r>
            <a:r>
              <a:rPr lang="uk-UA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біоінформатики</a:t>
            </a:r>
            <a:r>
              <a:rPr lang="uk-UA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!!!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Picture 2" descr="http://bioweb.lnu.edu.ua/wp-content/uploads/2017/10/Kafedra-biofizyky-ta-bioinformatyky-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3"/>
          <a:stretch/>
        </p:blipFill>
        <p:spPr bwMode="auto">
          <a:xfrm>
            <a:off x="1496615" y="3476233"/>
            <a:ext cx="4623332" cy="291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5637" y="3621795"/>
            <a:ext cx="4125252" cy="26283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7490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313" t="12947" r="5690" b="9732"/>
          <a:stretch/>
        </p:blipFill>
        <p:spPr>
          <a:xfrm>
            <a:off x="836023" y="350092"/>
            <a:ext cx="10596267" cy="61421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73819" y="6074240"/>
            <a:ext cx="56954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600" dirty="0">
                <a:latin typeface="Arial" panose="020B0604020202020204" pitchFamily="34" charset="0"/>
                <a:cs typeface="Arial" panose="020B0604020202020204" pitchFamily="34" charset="0"/>
              </a:rPr>
              <a:t>, «Біологічні основи новоутворень»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351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910" t="13125" r="14024" b="15089"/>
          <a:stretch/>
        </p:blipFill>
        <p:spPr>
          <a:xfrm>
            <a:off x="1737357" y="378823"/>
            <a:ext cx="8725988" cy="5251269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51109" y="5995851"/>
            <a:ext cx="10770329" cy="59912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dirty="0"/>
              <a:t>Магістерські програми пов’язані з основними науковими напрямками роботи кафедри…</a:t>
            </a:r>
          </a:p>
        </p:txBody>
      </p:sp>
    </p:spTree>
    <p:extLst>
      <p:ext uri="{BB962C8B-B14F-4D97-AF65-F5344CB8AC3E}">
        <p14:creationId xmlns:p14="http://schemas.microsoft.com/office/powerpoint/2010/main" val="2678511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7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/>
              <a:t>Тематика</a:t>
            </a:r>
            <a:r>
              <a:rPr lang="en-US" sz="2800" b="1" dirty="0"/>
              <a:t> </a:t>
            </a:r>
            <a:r>
              <a:rPr lang="en-US" sz="2800" b="1" dirty="0" err="1"/>
              <a:t>наукових</a:t>
            </a:r>
            <a:r>
              <a:rPr lang="en-US" sz="2800" b="1" dirty="0"/>
              <a:t> </a:t>
            </a:r>
            <a:r>
              <a:rPr lang="en-US" sz="2800" b="1" dirty="0" err="1"/>
              <a:t>досліджень</a:t>
            </a:r>
            <a:r>
              <a:rPr lang="en-US" sz="2800" b="1" dirty="0"/>
              <a:t> </a:t>
            </a:r>
            <a:r>
              <a:rPr lang="en-US" sz="2800" b="1" dirty="0" err="1"/>
              <a:t>кафедри</a:t>
            </a:r>
            <a:r>
              <a:rPr lang="en-US" sz="2800" b="1" dirty="0"/>
              <a:t> </a:t>
            </a:r>
            <a:r>
              <a:rPr lang="en-US" sz="2800" b="1" dirty="0" err="1"/>
              <a:t>біофізики</a:t>
            </a:r>
            <a:r>
              <a:rPr lang="en-US" sz="2800" b="1" dirty="0"/>
              <a:t> </a:t>
            </a:r>
            <a:r>
              <a:rPr lang="en-US" sz="2800" b="1" dirty="0" err="1"/>
              <a:t>та</a:t>
            </a:r>
            <a:r>
              <a:rPr lang="en-US" sz="2800" b="1" dirty="0"/>
              <a:t> </a:t>
            </a:r>
            <a:r>
              <a:rPr lang="en-US" sz="2800" b="1" dirty="0" err="1"/>
              <a:t>біоінформатики</a:t>
            </a:r>
            <a:endParaRPr lang="en-US" sz="28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537754" y="1584174"/>
            <a:ext cx="5165134" cy="4614971"/>
            <a:chOff x="537754" y="1584174"/>
            <a:chExt cx="5165134" cy="4614971"/>
          </a:xfrm>
        </p:grpSpPr>
        <p:pic>
          <p:nvPicPr>
            <p:cNvPr id="12" name="Picture 11" descr="http://bioweb.lnu.edu.ua/wp-content/uploads/2017/10/viun.jp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9903" y="1584174"/>
              <a:ext cx="3028405" cy="22041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37754" y="3890821"/>
              <a:ext cx="516513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dirty="0" err="1"/>
                <a:t>Закономірност</a:t>
              </a:r>
              <a:r>
                <a:rPr lang="uk-UA" dirty="0"/>
                <a:t>і</a:t>
              </a:r>
              <a:r>
                <a:rPr lang="en-US" dirty="0"/>
                <a:t> </a:t>
              </a:r>
              <a:r>
                <a:rPr lang="en-US" dirty="0" err="1"/>
                <a:t>змін</a:t>
              </a:r>
              <a:r>
                <a:rPr lang="en-US" dirty="0"/>
                <a:t> </a:t>
              </a:r>
              <a:r>
                <a:rPr lang="en-US" dirty="0" err="1"/>
                <a:t>електро-фізіологічних</a:t>
              </a:r>
              <a:r>
                <a:rPr lang="en-US" dirty="0"/>
                <a:t> </a:t>
              </a:r>
              <a:r>
                <a:rPr lang="en-US" dirty="0" err="1"/>
                <a:t>показників</a:t>
              </a:r>
              <a:r>
                <a:rPr lang="en-US" dirty="0"/>
                <a:t> </a:t>
              </a:r>
              <a:r>
                <a:rPr lang="en-US" dirty="0" err="1"/>
                <a:t>мембран</a:t>
              </a:r>
              <a:r>
                <a:rPr lang="en-US" dirty="0"/>
                <a:t> </a:t>
              </a:r>
              <a:r>
                <a:rPr lang="en-US" dirty="0" err="1"/>
                <a:t>протягом</a:t>
              </a:r>
              <a:r>
                <a:rPr lang="en-US" dirty="0"/>
                <a:t>  </a:t>
              </a:r>
              <a:r>
                <a:rPr lang="en-US" dirty="0" err="1"/>
                <a:t>раннього</a:t>
              </a:r>
              <a:r>
                <a:rPr lang="en-US" dirty="0"/>
                <a:t> </a:t>
              </a:r>
              <a:r>
                <a:rPr lang="en-US" dirty="0" err="1"/>
                <a:t>ембріогенезу</a:t>
              </a:r>
              <a:r>
                <a:rPr lang="en-US" dirty="0"/>
                <a:t> </a:t>
              </a:r>
              <a:r>
                <a:rPr lang="uk-UA" dirty="0"/>
                <a:t>холоднокровних (</a:t>
              </a:r>
              <a:r>
                <a:rPr lang="en-US" dirty="0" err="1"/>
                <a:t>модельні</a:t>
              </a:r>
              <a:r>
                <a:rPr lang="en-US" dirty="0"/>
                <a:t> </a:t>
              </a:r>
              <a:r>
                <a:rPr lang="en-US" dirty="0" err="1"/>
                <a:t>об’єкти</a:t>
              </a:r>
              <a:r>
                <a:rPr lang="en-US" dirty="0"/>
                <a:t> – </a:t>
              </a:r>
              <a:r>
                <a:rPr lang="en-US" dirty="0" err="1"/>
                <a:t>яйцеклітини</a:t>
              </a:r>
              <a:r>
                <a:rPr lang="en-US" dirty="0"/>
                <a:t> </a:t>
              </a:r>
              <a:r>
                <a:rPr lang="en-US" dirty="0" err="1"/>
                <a:t>в’юн</a:t>
              </a:r>
              <a:r>
                <a:rPr lang="uk-UA" dirty="0"/>
                <a:t>а та </a:t>
              </a:r>
              <a:r>
                <a:rPr lang="en-US" dirty="0" err="1"/>
                <a:t>жаби</a:t>
              </a:r>
              <a:r>
                <a:rPr lang="uk-UA" dirty="0"/>
                <a:t>)</a:t>
              </a:r>
              <a:r>
                <a:rPr lang="en-US" dirty="0"/>
                <a:t>, </a:t>
              </a:r>
              <a:r>
                <a:rPr lang="en-US" dirty="0" err="1"/>
                <a:t>визначення</a:t>
              </a:r>
              <a:r>
                <a:rPr lang="en-US" dirty="0"/>
                <a:t> </a:t>
              </a:r>
              <a:r>
                <a:rPr lang="en-US" dirty="0" err="1"/>
                <a:t>та</a:t>
              </a:r>
              <a:r>
                <a:rPr lang="en-US" dirty="0"/>
                <a:t> </a:t>
              </a:r>
              <a:r>
                <a:rPr lang="en-US" dirty="0" err="1"/>
                <a:t>дослідження</a:t>
              </a:r>
              <a:r>
                <a:rPr lang="en-US" dirty="0"/>
                <a:t> </a:t>
              </a:r>
              <a:r>
                <a:rPr lang="en-US" dirty="0" err="1"/>
                <a:t>домінуючих</a:t>
              </a:r>
              <a:r>
                <a:rPr lang="en-US" dirty="0"/>
                <a:t> </a:t>
              </a:r>
              <a:r>
                <a:rPr lang="en-US" dirty="0" err="1"/>
                <a:t>функціональних</a:t>
              </a:r>
              <a:r>
                <a:rPr lang="en-US" dirty="0"/>
                <a:t> </a:t>
              </a:r>
              <a:r>
                <a:rPr lang="en-US" dirty="0" err="1"/>
                <a:t>структур</a:t>
              </a:r>
              <a:r>
                <a:rPr lang="en-US" dirty="0"/>
                <a:t> у </a:t>
              </a:r>
              <a:r>
                <a:rPr lang="en-US" dirty="0" err="1"/>
                <a:t>мембранопов’язаних</a:t>
              </a:r>
              <a:r>
                <a:rPr lang="en-US" dirty="0"/>
                <a:t> </a:t>
              </a:r>
              <a:r>
                <a:rPr lang="en-US" dirty="0" err="1"/>
                <a:t>процесах</a:t>
              </a:r>
              <a:r>
                <a:rPr lang="en-US" dirty="0"/>
                <a:t> </a:t>
              </a:r>
              <a:r>
                <a:rPr lang="en-US" dirty="0" err="1"/>
                <a:t>раннього</a:t>
              </a:r>
              <a:r>
                <a:rPr lang="en-US" dirty="0"/>
                <a:t> </a:t>
              </a:r>
              <a:r>
                <a:rPr lang="en-US" dirty="0" err="1"/>
                <a:t>ембріогенезу</a:t>
              </a:r>
              <a:r>
                <a:rPr lang="en-US" dirty="0"/>
                <a:t> </a:t>
              </a:r>
              <a:r>
                <a:rPr lang="en-US" b="1" i="1" dirty="0"/>
                <a:t>(</a:t>
              </a:r>
              <a:r>
                <a:rPr lang="uk-UA" b="1" i="1" dirty="0"/>
                <a:t>доц. Бура М.В., доц. Дика М.В., доц. </a:t>
              </a:r>
              <a:r>
                <a:rPr lang="uk-UA" b="1" i="1" dirty="0" err="1"/>
                <a:t>Генега</a:t>
              </a:r>
              <a:r>
                <a:rPr lang="uk-UA" b="1" i="1" dirty="0"/>
                <a:t> А.Б.</a:t>
              </a:r>
              <a:r>
                <a:rPr lang="en-US" b="1" i="1" dirty="0"/>
                <a:t>)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146205" y="1578237"/>
            <a:ext cx="5260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dirty="0" err="1"/>
              <a:t>Дослідж</a:t>
            </a:r>
            <a:r>
              <a:rPr lang="en-US" dirty="0" err="1"/>
              <a:t>ення</a:t>
            </a:r>
            <a:r>
              <a:rPr lang="en-US" dirty="0"/>
              <a:t> </a:t>
            </a:r>
            <a:r>
              <a:rPr lang="en-US" dirty="0" err="1"/>
              <a:t>дії</a:t>
            </a:r>
            <a:r>
              <a:rPr lang="en-US" dirty="0"/>
              <a:t> </a:t>
            </a:r>
            <a:r>
              <a:rPr lang="en-US" dirty="0" err="1"/>
              <a:t>електромагнітного</a:t>
            </a:r>
            <a:r>
              <a:rPr lang="en-US" dirty="0"/>
              <a:t> </a:t>
            </a:r>
            <a:r>
              <a:rPr lang="uk-UA" dirty="0"/>
              <a:t>та лазерного </a:t>
            </a:r>
            <a:r>
              <a:rPr lang="en-US" dirty="0" err="1"/>
              <a:t>випромінювання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процеси</a:t>
            </a:r>
            <a:r>
              <a:rPr lang="en-US" dirty="0"/>
              <a:t> </a:t>
            </a:r>
            <a:r>
              <a:rPr lang="en-US" dirty="0" err="1"/>
              <a:t>запліднення</a:t>
            </a:r>
            <a:r>
              <a:rPr lang="en-US" dirty="0"/>
              <a:t> </a:t>
            </a:r>
            <a:r>
              <a:rPr lang="en-US" dirty="0" err="1"/>
              <a:t>та</a:t>
            </a:r>
            <a:r>
              <a:rPr lang="en-US" dirty="0"/>
              <a:t> </a:t>
            </a:r>
            <a:r>
              <a:rPr lang="en-US" dirty="0" err="1"/>
              <a:t>ембріогенезу</a:t>
            </a:r>
            <a:r>
              <a:rPr lang="en-US" dirty="0"/>
              <a:t>  </a:t>
            </a:r>
            <a:r>
              <a:rPr lang="en-US" b="1" i="1" dirty="0"/>
              <a:t>(</a:t>
            </a:r>
            <a:r>
              <a:rPr lang="en-US" b="1" i="1" dirty="0" err="1"/>
              <a:t>доц</a:t>
            </a:r>
            <a:r>
              <a:rPr lang="en-US" b="1" i="1" dirty="0"/>
              <a:t>. </a:t>
            </a:r>
            <a:r>
              <a:rPr lang="en-US" b="1" i="1" dirty="0" err="1"/>
              <a:t>Дика</a:t>
            </a:r>
            <a:r>
              <a:rPr lang="en-US" b="1" i="1" dirty="0"/>
              <a:t> М.В</a:t>
            </a:r>
            <a:r>
              <a:rPr lang="uk-UA" b="1" i="1" dirty="0"/>
              <a:t>, </a:t>
            </a:r>
            <a:r>
              <a:rPr lang="en-US" b="1" i="1" dirty="0" err="1"/>
              <a:t>к.б.н</a:t>
            </a:r>
            <a:r>
              <a:rPr lang="en-US" b="1" i="1" dirty="0"/>
              <a:t>. </a:t>
            </a:r>
            <a:r>
              <a:rPr lang="en-US" b="1" i="1" dirty="0" err="1"/>
              <a:t>Яремчук</a:t>
            </a:r>
            <a:r>
              <a:rPr lang="en-US" b="1" i="1" dirty="0"/>
              <a:t> М.М.</a:t>
            </a:r>
            <a:r>
              <a:rPr lang="uk-UA" b="1" i="1" dirty="0"/>
              <a:t>, доц. Бура М.В., </a:t>
            </a:r>
            <a:r>
              <a:rPr lang="uk-UA" b="1" i="1" dirty="0" err="1"/>
              <a:t>к.б.н</a:t>
            </a:r>
            <a:r>
              <a:rPr lang="uk-UA" b="1" i="1" dirty="0"/>
              <a:t>. </a:t>
            </a:r>
            <a:r>
              <a:rPr lang="uk-UA" b="1" i="1" dirty="0" err="1"/>
              <a:t>Семочко</a:t>
            </a:r>
            <a:r>
              <a:rPr lang="uk-UA" b="1" i="1" dirty="0"/>
              <a:t> О.М.</a:t>
            </a:r>
            <a:r>
              <a:rPr lang="en-US" b="1" i="1" dirty="0"/>
              <a:t>) </a:t>
            </a:r>
            <a:endParaRPr lang="uk-UA" b="1" i="1" dirty="0"/>
          </a:p>
        </p:txBody>
      </p:sp>
      <p:sp>
        <p:nvSpPr>
          <p:cNvPr id="17" name="Rectangle 16"/>
          <p:cNvSpPr/>
          <p:nvPr/>
        </p:nvSpPr>
        <p:spPr>
          <a:xfrm>
            <a:off x="5917474" y="1237957"/>
            <a:ext cx="5716508" cy="54723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07963" y="1249677"/>
            <a:ext cx="5371510" cy="54723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" y="1436189"/>
            <a:ext cx="3692243" cy="1230748"/>
          </a:xfrm>
          <a:prstGeom prst="rect">
            <a:avLst/>
          </a:prstGeom>
        </p:spPr>
      </p:pic>
      <p:pic>
        <p:nvPicPr>
          <p:cNvPr id="1026" name="Picture 2" descr="Вплив електромагнітного випромінювання на людину і захист від випромінювань">
            <a:extLst>
              <a:ext uri="{FF2B5EF4-FFF2-40B4-BE49-F238E27FC236}">
                <a16:creationId xmlns:a16="http://schemas.microsoft.com/office/drawing/2014/main" id="{82E84A25-4C74-4DBE-90E5-1084266AF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195" y="3167122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152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/>
              <a:t>Т</a:t>
            </a:r>
            <a:r>
              <a:rPr lang="en-US" sz="2800" b="1" dirty="0" err="1"/>
              <a:t>ематика</a:t>
            </a:r>
            <a:r>
              <a:rPr lang="en-US" sz="2800" b="1" dirty="0"/>
              <a:t> </a:t>
            </a:r>
            <a:r>
              <a:rPr lang="en-US" sz="2800" b="1" dirty="0" err="1"/>
              <a:t>наукових</a:t>
            </a:r>
            <a:r>
              <a:rPr lang="en-US" sz="2800" b="1" dirty="0"/>
              <a:t> </a:t>
            </a:r>
            <a:r>
              <a:rPr lang="en-US" sz="2800" b="1" dirty="0" err="1"/>
              <a:t>досліджень</a:t>
            </a:r>
            <a:r>
              <a:rPr lang="en-US" sz="2800" b="1" dirty="0"/>
              <a:t> </a:t>
            </a:r>
            <a:r>
              <a:rPr lang="en-US" sz="2800" b="1" dirty="0" err="1"/>
              <a:t>кафедри</a:t>
            </a:r>
            <a:r>
              <a:rPr lang="en-US" sz="2800" b="1" dirty="0"/>
              <a:t> </a:t>
            </a:r>
            <a:r>
              <a:rPr lang="en-US" sz="2800" b="1" dirty="0" err="1"/>
              <a:t>біофізики</a:t>
            </a:r>
            <a:r>
              <a:rPr lang="en-US" sz="2800" b="1" dirty="0"/>
              <a:t> </a:t>
            </a:r>
            <a:r>
              <a:rPr lang="en-US" sz="2800" b="1" dirty="0" err="1"/>
              <a:t>та</a:t>
            </a:r>
            <a:r>
              <a:rPr lang="en-US" sz="2800" b="1" dirty="0"/>
              <a:t> </a:t>
            </a:r>
            <a:r>
              <a:rPr lang="en-US" sz="2800" b="1" dirty="0" err="1"/>
              <a:t>біоінформатики</a:t>
            </a:r>
            <a:r>
              <a:rPr lang="uk-UA" sz="2800" b="1" dirty="0"/>
              <a:t> (</a:t>
            </a:r>
            <a:r>
              <a:rPr lang="uk-UA" sz="2800" b="1" i="1" dirty="0"/>
              <a:t>продовження</a:t>
            </a:r>
            <a:r>
              <a:rPr lang="uk-UA" sz="2800" b="1" dirty="0"/>
              <a:t>)</a:t>
            </a:r>
            <a:endParaRPr lang="en-US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1108574" y="2035630"/>
            <a:ext cx="5092882" cy="4747897"/>
            <a:chOff x="1108574" y="2035630"/>
            <a:chExt cx="5092882" cy="4747897"/>
          </a:xfrm>
        </p:grpSpPr>
        <p:pic>
          <p:nvPicPr>
            <p:cNvPr id="4" name="Picture 3" descr="http://bioweb.lnu.edu.ua/wp-content/uploads/2017/10/ostatochna-skhema-1.bmp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669" y="2035630"/>
              <a:ext cx="4122692" cy="2993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1108574" y="5029201"/>
              <a:ext cx="50928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dirty="0" err="1"/>
                <a:t>Молекулярні</a:t>
              </a:r>
              <a:r>
                <a:rPr lang="en-US" dirty="0"/>
                <a:t> </a:t>
              </a:r>
              <a:r>
                <a:rPr lang="en-US" dirty="0" err="1"/>
                <a:t>механізми</a:t>
              </a:r>
              <a:r>
                <a:rPr lang="en-US" dirty="0"/>
                <a:t> </a:t>
              </a:r>
              <a:r>
                <a:rPr lang="en-US" dirty="0" err="1"/>
                <a:t>дії</a:t>
              </a:r>
              <a:r>
                <a:rPr lang="en-US" dirty="0"/>
                <a:t> </a:t>
              </a:r>
              <a:r>
                <a:rPr lang="en-US" dirty="0" err="1"/>
                <a:t>фізичних</a:t>
              </a:r>
              <a:r>
                <a:rPr lang="en-US" dirty="0"/>
                <a:t> </a:t>
              </a:r>
              <a:r>
                <a:rPr lang="en-US" dirty="0" err="1"/>
                <a:t>та</a:t>
              </a:r>
              <a:r>
                <a:rPr lang="en-US" dirty="0"/>
                <a:t> </a:t>
              </a:r>
              <a:r>
                <a:rPr lang="en-US" dirty="0" err="1"/>
                <a:t>хімічних</a:t>
              </a:r>
              <a:r>
                <a:rPr lang="en-US" dirty="0"/>
                <a:t> </a:t>
              </a:r>
              <a:r>
                <a:rPr lang="en-US" dirty="0" err="1"/>
                <a:t>екзогенних</a:t>
              </a:r>
              <a:r>
                <a:rPr lang="en-US" dirty="0"/>
                <a:t> </a:t>
              </a:r>
              <a:r>
                <a:rPr lang="en-US" dirty="0" err="1"/>
                <a:t>чинників</a:t>
              </a:r>
              <a:r>
                <a:rPr lang="en-US" dirty="0"/>
                <a:t> </a:t>
              </a:r>
              <a:r>
                <a:rPr lang="en-US" dirty="0" err="1"/>
                <a:t>на</a:t>
              </a:r>
              <a:r>
                <a:rPr lang="en-US" dirty="0"/>
                <a:t> </a:t>
              </a:r>
              <a:r>
                <a:rPr lang="en-US" dirty="0" err="1"/>
                <a:t>функціонування</a:t>
              </a:r>
              <a:r>
                <a:rPr lang="en-US" dirty="0"/>
                <a:t> </a:t>
              </a:r>
              <a:r>
                <a:rPr lang="en-US" dirty="0" err="1"/>
                <a:t>транспортних</a:t>
              </a:r>
              <a:r>
                <a:rPr lang="en-US" dirty="0"/>
                <a:t> </a:t>
              </a:r>
              <a:r>
                <a:rPr lang="en-US" dirty="0" err="1"/>
                <a:t>систем</a:t>
              </a:r>
              <a:r>
                <a:rPr lang="en-US" dirty="0"/>
                <a:t> </a:t>
              </a:r>
              <a:r>
                <a:rPr lang="en-US" dirty="0" err="1"/>
                <a:t>ембріонів</a:t>
              </a:r>
              <a:r>
                <a:rPr lang="en-US" dirty="0"/>
                <a:t> </a:t>
              </a:r>
              <a:r>
                <a:rPr lang="en-US" dirty="0" err="1"/>
                <a:t>холоднокровних</a:t>
              </a:r>
              <a:r>
                <a:rPr lang="en-US" dirty="0"/>
                <a:t> </a:t>
              </a:r>
              <a:r>
                <a:rPr lang="en-US" dirty="0" err="1"/>
                <a:t>упродовж</a:t>
              </a:r>
              <a:r>
                <a:rPr lang="en-US" dirty="0"/>
                <a:t> </a:t>
              </a:r>
              <a:r>
                <a:rPr lang="en-US" dirty="0" err="1"/>
                <a:t>раннього</a:t>
              </a:r>
              <a:r>
                <a:rPr lang="en-US" dirty="0"/>
                <a:t> </a:t>
              </a:r>
              <a:r>
                <a:rPr lang="en-US" dirty="0" err="1"/>
                <a:t>ембріогенезу</a:t>
              </a:r>
              <a:r>
                <a:rPr lang="en-US" dirty="0"/>
                <a:t> </a:t>
              </a:r>
              <a:r>
                <a:rPr lang="en-US" b="1" i="1" dirty="0"/>
                <a:t>(</a:t>
              </a:r>
              <a:r>
                <a:rPr lang="en-US" b="1" i="1" dirty="0" err="1"/>
                <a:t>доц</a:t>
              </a:r>
              <a:r>
                <a:rPr lang="en-US" b="1" i="1" dirty="0"/>
                <a:t>. </a:t>
              </a:r>
              <a:r>
                <a:rPr lang="en-US" b="1" i="1" dirty="0" err="1"/>
                <a:t>Бура</a:t>
              </a:r>
              <a:r>
                <a:rPr lang="en-US" b="1" i="1" dirty="0"/>
                <a:t> М.В.,</a:t>
              </a:r>
              <a:r>
                <a:rPr lang="uk-UA" b="1" i="1" dirty="0"/>
                <a:t> доц.</a:t>
              </a:r>
              <a:r>
                <a:rPr lang="en-US" b="1" i="1" dirty="0"/>
                <a:t> </a:t>
              </a:r>
              <a:r>
                <a:rPr lang="en-US" b="1" i="1" dirty="0" err="1"/>
                <a:t>Генега</a:t>
              </a:r>
              <a:r>
                <a:rPr lang="en-US" b="1" i="1" dirty="0"/>
                <a:t> А.Б., </a:t>
              </a:r>
              <a:r>
                <a:rPr lang="en-US" b="1" i="1" dirty="0" err="1"/>
                <a:t>к.б.н</a:t>
              </a:r>
              <a:r>
                <a:rPr lang="en-US" b="1" i="1" dirty="0"/>
                <a:t>. </a:t>
              </a:r>
              <a:r>
                <a:rPr lang="en-US" b="1" i="1" dirty="0" err="1"/>
                <a:t>Боднарчук</a:t>
              </a:r>
              <a:r>
                <a:rPr lang="en-US" b="1" i="1" dirty="0"/>
                <a:t> Н.О.)</a:t>
              </a:r>
              <a:endParaRPr lang="en-US" dirty="0"/>
            </a:p>
            <a:p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33100" y="1919103"/>
            <a:ext cx="4348707" cy="4459889"/>
            <a:chOff x="6833100" y="1919103"/>
            <a:chExt cx="4348707" cy="4459889"/>
          </a:xfrm>
        </p:grpSpPr>
        <p:pic>
          <p:nvPicPr>
            <p:cNvPr id="6" name="Picture 5" descr="http://bioweb.lnu.edu.ua/wp-content/uploads/2017/10/NaOCl.jp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2955" y="3977061"/>
              <a:ext cx="3342098" cy="24019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6833100" y="1919103"/>
              <a:ext cx="4348707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uk-UA" altLang="en-US" dirty="0" err="1"/>
                <a:t>Оксидативний</a:t>
              </a:r>
              <a:r>
                <a:rPr lang="uk-UA" altLang="en-US" dirty="0"/>
                <a:t> стрес та морфологічні зміни у теплокровних і холоднокровних тварин за дії біологічно-активних речовин (</a:t>
              </a:r>
              <a:r>
                <a:rPr lang="uk-UA" altLang="en-US" dirty="0" err="1"/>
                <a:t>гіпохлориту</a:t>
              </a:r>
              <a:r>
                <a:rPr lang="uk-UA" altLang="en-US" dirty="0"/>
                <a:t> натрію, </a:t>
              </a:r>
              <a:r>
                <a:rPr lang="uk-UA" altLang="en-US" dirty="0" err="1"/>
                <a:t>гістаміну</a:t>
              </a:r>
              <a:r>
                <a:rPr lang="uk-UA" altLang="en-US" dirty="0"/>
                <a:t>, </a:t>
              </a:r>
              <a:r>
                <a:rPr lang="uk-UA" altLang="en-US" dirty="0" err="1"/>
                <a:t>кверцетину</a:t>
              </a:r>
              <a:r>
                <a:rPr lang="uk-UA" altLang="en-US" dirty="0"/>
                <a:t>, </a:t>
              </a:r>
              <a:r>
                <a:rPr lang="uk-UA" altLang="en-US" dirty="0" err="1"/>
                <a:t>антигістамінних</a:t>
              </a:r>
              <a:r>
                <a:rPr lang="uk-UA" altLang="en-US" dirty="0"/>
                <a:t> препаратів) </a:t>
              </a:r>
              <a:r>
                <a:rPr lang="en-US" b="1" i="1" dirty="0"/>
                <a:t>(</a:t>
              </a:r>
              <a:r>
                <a:rPr lang="en-US" b="1" i="1" dirty="0" err="1"/>
                <a:t>доц</a:t>
              </a:r>
              <a:r>
                <a:rPr lang="en-US" b="1" i="1" dirty="0"/>
                <a:t>. </a:t>
              </a:r>
              <a:r>
                <a:rPr lang="en-US" b="1" i="1" dirty="0" err="1"/>
                <a:t>Гарасим</a:t>
              </a:r>
              <a:r>
                <a:rPr lang="en-US" b="1" i="1" dirty="0"/>
                <a:t> Н.П., </a:t>
              </a:r>
              <a:r>
                <a:rPr lang="en-US" b="1" i="1" dirty="0" err="1"/>
                <a:t>доц.Тарновська</a:t>
              </a:r>
              <a:r>
                <a:rPr lang="en-US" b="1" i="1" dirty="0"/>
                <a:t> А.В</a:t>
              </a:r>
              <a:r>
                <a:rPr lang="uk-UA" b="1" i="1" dirty="0"/>
                <a:t>., к</a:t>
              </a:r>
              <a:r>
                <a:rPr lang="en-US" b="1" i="1" dirty="0"/>
                <a:t>.</a:t>
              </a:r>
              <a:r>
                <a:rPr lang="en-US" b="1" i="1" dirty="0" err="1"/>
                <a:t>б.н</a:t>
              </a:r>
              <a:r>
                <a:rPr lang="en-US" b="1" i="1" dirty="0"/>
                <a:t>. </a:t>
              </a:r>
              <a:r>
                <a:rPr lang="en-US" b="1" i="1" dirty="0" err="1"/>
                <a:t>Боднарчук</a:t>
              </a:r>
              <a:r>
                <a:rPr lang="en-US" b="1" i="1" dirty="0"/>
                <a:t> Н.О</a:t>
              </a:r>
              <a:r>
                <a:rPr lang="uk-UA" b="1" i="1" dirty="0"/>
                <a:t>.</a:t>
              </a:r>
              <a:r>
                <a:rPr lang="en-US" b="1" i="1" dirty="0"/>
                <a:t>)</a:t>
              </a:r>
              <a:endParaRPr lang="en-US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6428934" y="1690687"/>
            <a:ext cx="5120641" cy="50196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2391" y="1688339"/>
            <a:ext cx="5120641" cy="50196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81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6279497" y="1307810"/>
            <a:ext cx="5750281" cy="5202651"/>
            <a:chOff x="5225142" y="352697"/>
            <a:chExt cx="6779623" cy="6133963"/>
          </a:xfrm>
        </p:grpSpPr>
        <p:sp>
          <p:nvSpPr>
            <p:cNvPr id="23" name="Rounded Rectangle 22"/>
            <p:cNvSpPr/>
            <p:nvPr/>
          </p:nvSpPr>
          <p:spPr>
            <a:xfrm>
              <a:off x="5225142" y="352697"/>
              <a:ext cx="6779623" cy="6133963"/>
            </a:xfrm>
            <a:prstGeom prst="roundRect">
              <a:avLst/>
            </a:prstGeom>
            <a:noFill/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434148" y="609597"/>
              <a:ext cx="6309360" cy="5490757"/>
              <a:chOff x="5434148" y="609597"/>
              <a:chExt cx="6309360" cy="5490757"/>
            </a:xfrm>
          </p:grpSpPr>
          <p:pic>
            <p:nvPicPr>
              <p:cNvPr id="6" name="Picture 5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0" t="21743" r="1837" b="2985"/>
              <a:stretch/>
            </p:blipFill>
            <p:spPr bwMode="auto">
              <a:xfrm>
                <a:off x="5434148" y="2346961"/>
                <a:ext cx="6309360" cy="37533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8" name="Group 7"/>
              <p:cNvGrpSpPr/>
              <p:nvPr/>
            </p:nvGrpSpPr>
            <p:grpSpPr>
              <a:xfrm>
                <a:off x="5857928" y="609597"/>
                <a:ext cx="5167123" cy="4515427"/>
                <a:chOff x="5857928" y="609597"/>
                <a:chExt cx="5167123" cy="4515427"/>
              </a:xfrm>
            </p:grpSpPr>
            <p:pic>
              <p:nvPicPr>
                <p:cNvPr id="21506" name="Picture 2" descr="http://www.icms.qmul.ac.uk/flowcytometry/uses/oncosis/diagrams/oncosisdiagram.gif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588" t="66587" r="42643" b="2344"/>
                <a:stretch/>
              </p:blipFill>
              <p:spPr bwMode="auto">
                <a:xfrm>
                  <a:off x="8847066" y="823783"/>
                  <a:ext cx="1186565" cy="120540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7132318" y="666205"/>
                  <a:ext cx="1243149" cy="3265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00C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Apoptosis</a:t>
                  </a: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8786947" y="609597"/>
                  <a:ext cx="1243149" cy="3265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00C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Necrosis</a:t>
                  </a:r>
                </a:p>
              </p:txBody>
            </p:sp>
            <p:sp>
              <p:nvSpPr>
                <p:cNvPr id="15" name="Right Arrow 14"/>
                <p:cNvSpPr/>
                <p:nvPr/>
              </p:nvSpPr>
              <p:spPr>
                <a:xfrm rot="17209155">
                  <a:off x="8849660" y="2130540"/>
                  <a:ext cx="548640" cy="320040"/>
                </a:xfrm>
                <a:prstGeom prst="rightArrow">
                  <a:avLst/>
                </a:prstGeom>
                <a:solidFill>
                  <a:srgbClr val="0000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5857928" y="2149470"/>
                  <a:ext cx="2228471" cy="4717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i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Thiazole</a:t>
                  </a:r>
                  <a:r>
                    <a:rPr lang="en-US" sz="2000" i="1" dirty="0">
                      <a:solidFill>
                        <a:schemeClr val="accent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Core</a:t>
                  </a:r>
                </a:p>
              </p:txBody>
            </p:sp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7981895" y="2467442"/>
                  <a:ext cx="947653" cy="53701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3" name="Picture 2" descr="Ð ÐµÐ·ÑÐ»ÑÑÐ°Ñ Ð¿Ð¾ÑÑÐºÑ Ð·Ð¾Ð±ÑÐ°Ð¶ÐµÐ½Ñ Ð·Ð° Ð·Ð°Ð¿Ð¸ÑÐ¾Ð¼ &quot;Ð°Ð¿Ð¾Ð¿ÑÐ¾Ð·&quot;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098" t="31645" r="17548" b="48308"/>
                <a:stretch/>
              </p:blipFill>
              <p:spPr bwMode="auto">
                <a:xfrm>
                  <a:off x="7223761" y="970265"/>
                  <a:ext cx="1139019" cy="9966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" name="Right Arrow 13"/>
                <p:cNvSpPr/>
                <p:nvPr/>
              </p:nvSpPr>
              <p:spPr>
                <a:xfrm rot="14000621">
                  <a:off x="8031714" y="2038218"/>
                  <a:ext cx="914400" cy="320040"/>
                </a:xfrm>
                <a:prstGeom prst="rightArrow">
                  <a:avLst/>
                </a:prstGeom>
                <a:solidFill>
                  <a:srgbClr val="0000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8238307" y="4580718"/>
                  <a:ext cx="1389020" cy="54430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00C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Mitochondrial Depolarization</a:t>
                  </a:r>
                </a:p>
              </p:txBody>
            </p:sp>
            <p:sp>
              <p:nvSpPr>
                <p:cNvPr id="17" name="Right Arrow 16"/>
                <p:cNvSpPr/>
                <p:nvPr/>
              </p:nvSpPr>
              <p:spPr>
                <a:xfrm rot="19220543">
                  <a:off x="9244819" y="2312973"/>
                  <a:ext cx="822960" cy="320040"/>
                </a:xfrm>
                <a:prstGeom prst="rightArrow">
                  <a:avLst/>
                </a:prstGeom>
                <a:solidFill>
                  <a:srgbClr val="0000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TextBox 2"/>
                <p:cNvSpPr txBox="1"/>
                <p:nvPr/>
              </p:nvSpPr>
              <p:spPr>
                <a:xfrm>
                  <a:off x="9970707" y="1955546"/>
                  <a:ext cx="105434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0000CC"/>
                      </a:solidFill>
                    </a:rPr>
                    <a:t>ROS</a:t>
                  </a:r>
                </a:p>
              </p:txBody>
            </p:sp>
            <p:cxnSp>
              <p:nvCxnSpPr>
                <p:cNvPr id="7" name="Straight Connector 6"/>
                <p:cNvCxnSpPr/>
                <p:nvPr/>
              </p:nvCxnSpPr>
              <p:spPr>
                <a:xfrm>
                  <a:off x="9440348" y="2478766"/>
                  <a:ext cx="186979" cy="18178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51503" t="24767" r="16819" b="24487"/>
          <a:stretch/>
        </p:blipFill>
        <p:spPr>
          <a:xfrm>
            <a:off x="3107787" y="3672565"/>
            <a:ext cx="2774118" cy="2498543"/>
          </a:xfrm>
          <a:prstGeom prst="rect">
            <a:avLst/>
          </a:prstGeom>
        </p:spPr>
      </p:pic>
      <p:pic>
        <p:nvPicPr>
          <p:cNvPr id="27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4" b="60695"/>
          <a:stretch/>
        </p:blipFill>
        <p:spPr bwMode="auto">
          <a:xfrm rot="16200000">
            <a:off x="458978" y="904485"/>
            <a:ext cx="2217465" cy="2576056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4726-5726-4C9E-B7CA-D94D71D32F66}" type="slidenum">
              <a:rPr lang="ru-RU" smtClean="0"/>
              <a:t>7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027886" y="1049236"/>
            <a:ext cx="31965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Особливості</a:t>
            </a:r>
            <a:r>
              <a:rPr lang="en-US" dirty="0"/>
              <a:t> </a:t>
            </a:r>
            <a:r>
              <a:rPr lang="en-US" dirty="0" err="1"/>
              <a:t>енергетичних</a:t>
            </a:r>
            <a:r>
              <a:rPr lang="en-US" dirty="0"/>
              <a:t> </a:t>
            </a:r>
            <a:r>
              <a:rPr lang="en-US" dirty="0" err="1"/>
              <a:t>та</a:t>
            </a:r>
            <a:r>
              <a:rPr lang="en-US" dirty="0"/>
              <a:t> </a:t>
            </a:r>
            <a:r>
              <a:rPr lang="en-US" dirty="0" err="1"/>
              <a:t>пероксидних</a:t>
            </a:r>
            <a:r>
              <a:rPr lang="en-US" dirty="0"/>
              <a:t> </a:t>
            </a:r>
            <a:r>
              <a:rPr lang="en-US" dirty="0" err="1"/>
              <a:t>процесів</a:t>
            </a:r>
            <a:r>
              <a:rPr lang="en-US" dirty="0"/>
              <a:t> у </a:t>
            </a:r>
            <a:r>
              <a:rPr lang="en-US" dirty="0" err="1"/>
              <a:t>ракових</a:t>
            </a:r>
            <a:r>
              <a:rPr lang="en-US" dirty="0"/>
              <a:t> </a:t>
            </a:r>
            <a:r>
              <a:rPr lang="en-US" dirty="0" err="1"/>
              <a:t>клітинах</a:t>
            </a:r>
            <a:r>
              <a:rPr lang="uk-UA" dirty="0"/>
              <a:t>;</a:t>
            </a:r>
            <a:r>
              <a:rPr lang="en-US" dirty="0"/>
              <a:t> </a:t>
            </a:r>
            <a:r>
              <a:rPr lang="uk-UA" dirty="0"/>
              <a:t>п</a:t>
            </a:r>
            <a:r>
              <a:rPr lang="uk-UA" dirty="0">
                <a:cs typeface="Arial" panose="020B0604020202020204" pitchFamily="34" charset="0"/>
              </a:rPr>
              <a:t>охідні </a:t>
            </a:r>
            <a:r>
              <a:rPr lang="uk-UA" dirty="0" err="1">
                <a:cs typeface="Arial" panose="020B0604020202020204" pitchFamily="34" charset="0"/>
              </a:rPr>
              <a:t>тіазолів</a:t>
            </a:r>
            <a:r>
              <a:rPr lang="uk-UA" dirty="0">
                <a:cs typeface="Arial" panose="020B0604020202020204" pitchFamily="34" charset="0"/>
              </a:rPr>
              <a:t> і </a:t>
            </a:r>
            <a:r>
              <a:rPr lang="uk-UA" dirty="0" err="1">
                <a:cs typeface="Arial" panose="020B0604020202020204" pitchFamily="34" charset="0"/>
              </a:rPr>
              <a:t>нанопереносники</a:t>
            </a:r>
            <a:r>
              <a:rPr lang="uk-UA" dirty="0">
                <a:cs typeface="Arial" panose="020B0604020202020204" pitchFamily="34" charset="0"/>
              </a:rPr>
              <a:t> як потенційні протипухлинні препарати; біоенергетика мітохондрій </a:t>
            </a:r>
            <a:r>
              <a:rPr lang="en-US" b="1" i="1" dirty="0"/>
              <a:t>(</a:t>
            </a:r>
            <a:r>
              <a:rPr lang="uk-UA" b="1" i="1" dirty="0" err="1"/>
              <a:t>проф</a:t>
            </a:r>
            <a:r>
              <a:rPr lang="en-US" b="1" i="1" dirty="0"/>
              <a:t>. Бабський А.М., </a:t>
            </a:r>
            <a:r>
              <a:rPr lang="uk-UA" b="1" i="1" dirty="0" err="1"/>
              <a:t>доц</a:t>
            </a:r>
            <a:r>
              <a:rPr lang="en-US" b="1" i="1" dirty="0"/>
              <a:t>.</a:t>
            </a:r>
            <a:r>
              <a:rPr lang="uk-UA" b="1" i="1" dirty="0"/>
              <a:t> </a:t>
            </a:r>
            <a:r>
              <a:rPr lang="en-US" b="1" i="1" dirty="0" err="1"/>
              <a:t>Шалай</a:t>
            </a:r>
            <a:r>
              <a:rPr lang="en-US" b="1" i="1" dirty="0"/>
              <a:t> Я.</a:t>
            </a:r>
            <a:r>
              <a:rPr lang="uk-UA" b="1" i="1" dirty="0"/>
              <a:t>Р.</a:t>
            </a:r>
            <a:r>
              <a:rPr lang="en-US" b="1" i="1" dirty="0"/>
              <a:t>, </a:t>
            </a:r>
            <a:r>
              <a:rPr lang="en-US" b="1" i="1" dirty="0" err="1"/>
              <a:t>асп</a:t>
            </a:r>
            <a:r>
              <a:rPr lang="en-US" b="1" i="1" dirty="0"/>
              <a:t>. </a:t>
            </a:r>
            <a:r>
              <a:rPr lang="uk-UA" b="1" i="1" dirty="0"/>
              <a:t>Ільків</a:t>
            </a:r>
            <a:r>
              <a:rPr lang="en-US" b="1" i="1" dirty="0"/>
              <a:t> М.)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8200" y="-991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/>
              <a:t>Т</a:t>
            </a:r>
            <a:r>
              <a:rPr lang="en-US" sz="2800" b="1" dirty="0" err="1"/>
              <a:t>ематика</a:t>
            </a:r>
            <a:r>
              <a:rPr lang="en-US" sz="2800" b="1" dirty="0"/>
              <a:t> </a:t>
            </a:r>
            <a:r>
              <a:rPr lang="en-US" sz="2800" b="1" dirty="0" err="1"/>
              <a:t>наукових</a:t>
            </a:r>
            <a:r>
              <a:rPr lang="en-US" sz="2800" b="1" dirty="0"/>
              <a:t> </a:t>
            </a:r>
            <a:r>
              <a:rPr lang="en-US" sz="2800" b="1" dirty="0" err="1"/>
              <a:t>досліджень</a:t>
            </a:r>
            <a:r>
              <a:rPr lang="en-US" sz="2800" b="1" dirty="0"/>
              <a:t> </a:t>
            </a:r>
            <a:r>
              <a:rPr lang="en-US" sz="2800" b="1" dirty="0" err="1"/>
              <a:t>кафедри</a:t>
            </a:r>
            <a:r>
              <a:rPr lang="en-US" sz="2800" b="1" dirty="0"/>
              <a:t> </a:t>
            </a:r>
            <a:r>
              <a:rPr lang="en-US" sz="2800" b="1" dirty="0" err="1"/>
              <a:t>біофізики</a:t>
            </a:r>
            <a:r>
              <a:rPr lang="en-US" sz="2800" b="1" dirty="0"/>
              <a:t> </a:t>
            </a:r>
            <a:r>
              <a:rPr lang="en-US" sz="2800" b="1" dirty="0" err="1"/>
              <a:t>та</a:t>
            </a:r>
            <a:r>
              <a:rPr lang="en-US" sz="2800" b="1" dirty="0"/>
              <a:t> </a:t>
            </a:r>
            <a:r>
              <a:rPr lang="en-US" sz="2800" b="1" dirty="0" err="1"/>
              <a:t>біоінформатики</a:t>
            </a:r>
            <a:r>
              <a:rPr lang="uk-UA" sz="2800" b="1" dirty="0"/>
              <a:t> (</a:t>
            </a:r>
            <a:r>
              <a:rPr lang="uk-UA" sz="2800" b="1" i="1" dirty="0"/>
              <a:t>продовження</a:t>
            </a:r>
            <a:r>
              <a:rPr lang="uk-UA" sz="2800" b="1" dirty="0"/>
              <a:t>)</a:t>
            </a:r>
            <a:endParaRPr lang="en-US" sz="2800" b="1" dirty="0"/>
          </a:p>
        </p:txBody>
      </p:sp>
      <p:pic>
        <p:nvPicPr>
          <p:cNvPr id="29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28" y="3672565"/>
            <a:ext cx="2556811" cy="249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62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/>
              <a:t>Т</a:t>
            </a:r>
            <a:r>
              <a:rPr lang="en-US" sz="2800" b="1" dirty="0" err="1"/>
              <a:t>ематика</a:t>
            </a:r>
            <a:r>
              <a:rPr lang="en-US" sz="2800" b="1" dirty="0"/>
              <a:t> </a:t>
            </a:r>
            <a:r>
              <a:rPr lang="en-US" sz="2800" b="1" dirty="0" err="1"/>
              <a:t>наукових</a:t>
            </a:r>
            <a:r>
              <a:rPr lang="en-US" sz="2800" b="1" dirty="0"/>
              <a:t> </a:t>
            </a:r>
            <a:r>
              <a:rPr lang="en-US" sz="2800" b="1" dirty="0" err="1"/>
              <a:t>досліджень</a:t>
            </a:r>
            <a:r>
              <a:rPr lang="en-US" sz="2800" b="1" dirty="0"/>
              <a:t> </a:t>
            </a:r>
            <a:r>
              <a:rPr lang="en-US" sz="2800" b="1" dirty="0" err="1"/>
              <a:t>кафедри</a:t>
            </a:r>
            <a:r>
              <a:rPr lang="en-US" sz="2800" b="1" dirty="0"/>
              <a:t> </a:t>
            </a:r>
            <a:r>
              <a:rPr lang="en-US" sz="2800" b="1" dirty="0" err="1"/>
              <a:t>біофізики</a:t>
            </a:r>
            <a:r>
              <a:rPr lang="en-US" sz="2800" b="1" dirty="0"/>
              <a:t> </a:t>
            </a:r>
            <a:r>
              <a:rPr lang="en-US" sz="2800" b="1" dirty="0" err="1"/>
              <a:t>та</a:t>
            </a:r>
            <a:r>
              <a:rPr lang="en-US" sz="2800" b="1" dirty="0"/>
              <a:t> </a:t>
            </a:r>
            <a:r>
              <a:rPr lang="en-US" sz="2800" b="1" dirty="0" err="1"/>
              <a:t>біоінформатики</a:t>
            </a:r>
            <a:r>
              <a:rPr lang="uk-UA" sz="2800" b="1" dirty="0"/>
              <a:t> (</a:t>
            </a:r>
            <a:r>
              <a:rPr lang="uk-UA" sz="2800" b="1" i="1" dirty="0"/>
              <a:t>продовження</a:t>
            </a:r>
            <a:r>
              <a:rPr lang="uk-UA" sz="2800" b="1" dirty="0"/>
              <a:t>)</a:t>
            </a:r>
            <a:endParaRPr lang="en-US" sz="2800" dirty="0"/>
          </a:p>
        </p:txBody>
      </p:sp>
      <p:grpSp>
        <p:nvGrpSpPr>
          <p:cNvPr id="9" name="Group 8"/>
          <p:cNvGrpSpPr/>
          <p:nvPr/>
        </p:nvGrpSpPr>
        <p:grpSpPr>
          <a:xfrm>
            <a:off x="1299254" y="1962965"/>
            <a:ext cx="3605349" cy="4341037"/>
            <a:chOff x="666206" y="1962965"/>
            <a:chExt cx="3605349" cy="4341037"/>
          </a:xfrm>
        </p:grpSpPr>
        <p:pic>
          <p:nvPicPr>
            <p:cNvPr id="5" name="Picture 4" descr="http://bioweb.lnu.edu.ua/wp-content/uploads/2017/10/Lazer_tuberkul-oz-300x300.jp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962965"/>
              <a:ext cx="3289663" cy="33928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666206" y="5380672"/>
              <a:ext cx="36053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dirty="0" err="1"/>
                <a:t>Вплив</a:t>
              </a:r>
              <a:r>
                <a:rPr lang="en-US" dirty="0"/>
                <a:t> </a:t>
              </a:r>
              <a:r>
                <a:rPr lang="en-US" dirty="0" err="1"/>
                <a:t>лазерного</a:t>
              </a:r>
              <a:r>
                <a:rPr lang="en-US" dirty="0"/>
                <a:t> </a:t>
              </a:r>
              <a:r>
                <a:rPr lang="en-US" dirty="0" err="1"/>
                <a:t>опромінення</a:t>
              </a:r>
              <a:r>
                <a:rPr lang="en-US" dirty="0"/>
                <a:t> </a:t>
              </a:r>
              <a:r>
                <a:rPr lang="en-US" dirty="0" err="1"/>
                <a:t>на</a:t>
              </a:r>
              <a:r>
                <a:rPr lang="en-US" dirty="0"/>
                <a:t> </a:t>
              </a:r>
              <a:r>
                <a:rPr lang="en-US" dirty="0" err="1"/>
                <a:t>показники</a:t>
              </a:r>
              <a:r>
                <a:rPr lang="en-US" dirty="0"/>
                <a:t> </a:t>
              </a:r>
              <a:r>
                <a:rPr lang="en-US" dirty="0" err="1"/>
                <a:t>крові</a:t>
              </a:r>
              <a:r>
                <a:rPr lang="en-US" dirty="0"/>
                <a:t> </a:t>
              </a:r>
              <a:r>
                <a:rPr lang="en-US" dirty="0" err="1"/>
                <a:t>хворих</a:t>
              </a:r>
              <a:r>
                <a:rPr lang="en-US" dirty="0"/>
                <a:t> </a:t>
              </a:r>
              <a:r>
                <a:rPr lang="en-US" dirty="0" err="1"/>
                <a:t>на</a:t>
              </a:r>
              <a:r>
                <a:rPr lang="en-US" dirty="0"/>
                <a:t> </a:t>
              </a:r>
              <a:r>
                <a:rPr lang="en-US" dirty="0" err="1"/>
                <a:t>туберкульоз</a:t>
              </a:r>
              <a:r>
                <a:rPr lang="en-US" i="1" dirty="0"/>
                <a:t> </a:t>
              </a:r>
              <a:r>
                <a:rPr lang="en-US" b="1" i="1" dirty="0"/>
                <a:t>(</a:t>
              </a:r>
              <a:r>
                <a:rPr lang="en-US" b="1" i="1" dirty="0" err="1"/>
                <a:t>доц</a:t>
              </a:r>
              <a:r>
                <a:rPr lang="en-US" b="1" i="1" dirty="0"/>
                <a:t>. </a:t>
              </a:r>
              <a:r>
                <a:rPr lang="en-US" b="1" i="1" dirty="0" err="1"/>
                <a:t>Дика</a:t>
              </a:r>
              <a:r>
                <a:rPr lang="en-US" b="1" i="1" dirty="0"/>
                <a:t> М.В</a:t>
              </a:r>
              <a:r>
                <a:rPr lang="en-US" b="1" dirty="0"/>
                <a:t>.)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112384" y="1947042"/>
            <a:ext cx="5329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dirty="0"/>
              <a:t>Функціональна оцінка мітохондрій: </a:t>
            </a:r>
            <a:r>
              <a:rPr lang="uk-UA" dirty="0" err="1"/>
              <a:t>пайплайн</a:t>
            </a:r>
            <a:r>
              <a:rPr lang="uk-UA" dirty="0"/>
              <a:t> для виявлення механізмів </a:t>
            </a:r>
            <a:r>
              <a:rPr lang="uk-UA" dirty="0" err="1"/>
              <a:t>передпатологічних</a:t>
            </a:r>
            <a:r>
              <a:rPr lang="uk-UA" dirty="0"/>
              <a:t> станів травних залоз</a:t>
            </a:r>
            <a:r>
              <a:rPr lang="en-US" dirty="0"/>
              <a:t> </a:t>
            </a:r>
            <a:r>
              <a:rPr lang="en-US" b="1" i="1" dirty="0"/>
              <a:t>(</a:t>
            </a:r>
            <a:r>
              <a:rPr lang="uk-UA" b="1" i="1" dirty="0" err="1"/>
              <a:t>проф</a:t>
            </a:r>
            <a:r>
              <a:rPr lang="en-US" b="1" i="1" dirty="0"/>
              <a:t>. Бабський А.М., </a:t>
            </a:r>
            <a:r>
              <a:rPr lang="uk-UA" b="1" i="1" dirty="0"/>
              <a:t>проф. </a:t>
            </a:r>
            <a:r>
              <a:rPr lang="uk-UA" b="1" i="1" dirty="0" err="1"/>
              <a:t>Манько</a:t>
            </a:r>
            <a:r>
              <a:rPr lang="uk-UA" b="1" i="1" dirty="0"/>
              <a:t> В.В., докторант </a:t>
            </a:r>
            <a:r>
              <a:rPr lang="uk-UA" b="1" i="1" dirty="0" err="1"/>
              <a:t>Манько</a:t>
            </a:r>
            <a:r>
              <a:rPr lang="uk-UA" b="1" i="1" dirty="0"/>
              <a:t> Б.О.</a:t>
            </a:r>
            <a:r>
              <a:rPr lang="en-US" b="1" i="1" dirty="0"/>
              <a:t>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76054" y="1690688"/>
            <a:ext cx="4541537" cy="50196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976422" y="1690688"/>
            <a:ext cx="5570806" cy="49609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Explainer: what are mitochondria and how did we come to have them?">
            <a:extLst>
              <a:ext uri="{FF2B5EF4-FFF2-40B4-BE49-F238E27FC236}">
                <a16:creationId xmlns:a16="http://schemas.microsoft.com/office/drawing/2014/main" id="{D8DED8B7-654B-4132-ACD2-7CC7B8964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919" y="3266982"/>
            <a:ext cx="4657890" cy="310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458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/>
              <a:t>Т</a:t>
            </a:r>
            <a:r>
              <a:rPr lang="en-US" sz="2800" b="1" dirty="0" err="1"/>
              <a:t>ематика</a:t>
            </a:r>
            <a:r>
              <a:rPr lang="en-US" sz="2800" b="1" dirty="0"/>
              <a:t> </a:t>
            </a:r>
            <a:r>
              <a:rPr lang="en-US" sz="2800" b="1" dirty="0" err="1"/>
              <a:t>наукових</a:t>
            </a:r>
            <a:r>
              <a:rPr lang="en-US" sz="2800" b="1" dirty="0"/>
              <a:t> </a:t>
            </a:r>
            <a:r>
              <a:rPr lang="en-US" sz="2800" b="1" dirty="0" err="1"/>
              <a:t>досліджень</a:t>
            </a:r>
            <a:r>
              <a:rPr lang="en-US" sz="2800" b="1" dirty="0"/>
              <a:t> </a:t>
            </a:r>
            <a:r>
              <a:rPr lang="en-US" sz="2800" b="1" dirty="0" err="1"/>
              <a:t>кафедри</a:t>
            </a:r>
            <a:r>
              <a:rPr lang="en-US" sz="2800" b="1" dirty="0"/>
              <a:t> </a:t>
            </a:r>
            <a:r>
              <a:rPr lang="en-US" sz="2800" b="1" dirty="0" err="1"/>
              <a:t>біофізики</a:t>
            </a:r>
            <a:r>
              <a:rPr lang="en-US" sz="2800" b="1" dirty="0"/>
              <a:t> </a:t>
            </a:r>
            <a:r>
              <a:rPr lang="en-US" sz="2800" b="1" dirty="0" err="1"/>
              <a:t>та</a:t>
            </a:r>
            <a:r>
              <a:rPr lang="en-US" sz="2800" b="1" dirty="0"/>
              <a:t> </a:t>
            </a:r>
            <a:r>
              <a:rPr lang="en-US" sz="2800" b="1" dirty="0" err="1"/>
              <a:t>біоінформатики</a:t>
            </a:r>
            <a:r>
              <a:rPr lang="uk-UA" sz="2800" b="1" dirty="0"/>
              <a:t> (</a:t>
            </a:r>
            <a:r>
              <a:rPr lang="uk-UA" sz="2800" b="1" i="1" dirty="0"/>
              <a:t>продовження</a:t>
            </a:r>
            <a:r>
              <a:rPr lang="uk-UA" sz="2800" b="1" dirty="0"/>
              <a:t>)</a:t>
            </a:r>
            <a:endParaRPr lang="en-US" sz="2800" dirty="0"/>
          </a:p>
        </p:txBody>
      </p:sp>
      <p:pic>
        <p:nvPicPr>
          <p:cNvPr id="5" name="Picture 4" descr="http://bioweb.lnu.edu.ua/wp-content/uploads/2017/10/Zaplidnenn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851" y="3612591"/>
            <a:ext cx="3847338" cy="25503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300089" y="4914724"/>
            <a:ext cx="3790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err="1"/>
              <a:t>Роль</a:t>
            </a:r>
            <a:r>
              <a:rPr lang="en-US" dirty="0"/>
              <a:t> </a:t>
            </a:r>
            <a:r>
              <a:rPr lang="en-US" dirty="0" err="1"/>
              <a:t>симпато-адреналової</a:t>
            </a:r>
            <a:r>
              <a:rPr lang="en-US" dirty="0"/>
              <a:t> </a:t>
            </a:r>
            <a:r>
              <a:rPr lang="en-US" dirty="0" err="1"/>
              <a:t>системи</a:t>
            </a:r>
            <a:r>
              <a:rPr lang="en-US" dirty="0"/>
              <a:t> в </a:t>
            </a:r>
            <a:r>
              <a:rPr lang="en-US" dirty="0" err="1"/>
              <a:t>адаптації</a:t>
            </a:r>
            <a:r>
              <a:rPr lang="en-US" dirty="0"/>
              <a:t> </a:t>
            </a:r>
            <a:r>
              <a:rPr lang="en-US" dirty="0" err="1"/>
              <a:t>до</a:t>
            </a:r>
            <a:r>
              <a:rPr lang="en-US" dirty="0"/>
              <a:t> </a:t>
            </a:r>
            <a:r>
              <a:rPr lang="en-US" dirty="0" err="1"/>
              <a:t>м’язової</a:t>
            </a:r>
            <a:r>
              <a:rPr lang="en-US" dirty="0"/>
              <a:t> </a:t>
            </a:r>
            <a:r>
              <a:rPr lang="en-US" dirty="0" err="1"/>
              <a:t>роботи</a:t>
            </a:r>
            <a:r>
              <a:rPr lang="en-US" dirty="0"/>
              <a:t> в </a:t>
            </a:r>
            <a:r>
              <a:rPr lang="en-US" dirty="0" err="1"/>
              <a:t>спортсменів</a:t>
            </a:r>
            <a:r>
              <a:rPr lang="en-US" dirty="0"/>
              <a:t> (</a:t>
            </a:r>
            <a:r>
              <a:rPr lang="en-US" b="1" i="1" dirty="0" err="1"/>
              <a:t>доц</a:t>
            </a:r>
            <a:r>
              <a:rPr lang="en-US" b="1" i="1" dirty="0"/>
              <a:t>. </a:t>
            </a:r>
            <a:r>
              <a:rPr lang="uk-UA" b="1" i="1" dirty="0"/>
              <a:t>Бура М.В., доц. Га</a:t>
            </a:r>
            <a:r>
              <a:rPr lang="en-US" b="1" i="1" dirty="0" err="1"/>
              <a:t>лан</a:t>
            </a:r>
            <a:r>
              <a:rPr lang="en-US" b="1" i="1" dirty="0"/>
              <a:t> М.Б.</a:t>
            </a:r>
            <a:r>
              <a:rPr lang="en-US" dirty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94128" y="2174128"/>
            <a:ext cx="494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uk-UA" dirty="0"/>
              <a:t>Дослідження репродуктивного </a:t>
            </a:r>
            <a:r>
              <a:rPr lang="uk-UA" dirty="0" err="1"/>
              <a:t>здоров</a:t>
            </a:r>
            <a:r>
              <a:rPr lang="en-US" dirty="0"/>
              <a:t>’</a:t>
            </a:r>
            <a:r>
              <a:rPr lang="uk-UA" dirty="0"/>
              <a:t>я ч</a:t>
            </a:r>
            <a:r>
              <a:rPr lang="en-US" dirty="0" err="1"/>
              <a:t>оловіків</a:t>
            </a:r>
            <a:r>
              <a:rPr lang="en-US" dirty="0"/>
              <a:t> </a:t>
            </a:r>
            <a:r>
              <a:rPr lang="en-US" dirty="0" err="1"/>
              <a:t>різного</a:t>
            </a:r>
            <a:r>
              <a:rPr lang="en-US" dirty="0"/>
              <a:t> </a:t>
            </a:r>
            <a:r>
              <a:rPr lang="en-US" dirty="0" err="1"/>
              <a:t>віку</a:t>
            </a:r>
            <a:r>
              <a:rPr lang="en-US" dirty="0"/>
              <a:t> в </a:t>
            </a:r>
            <a:r>
              <a:rPr lang="en-US" dirty="0" err="1"/>
              <a:t>нормі</a:t>
            </a:r>
            <a:r>
              <a:rPr lang="en-US" dirty="0"/>
              <a:t> </a:t>
            </a:r>
            <a:r>
              <a:rPr lang="en-US" dirty="0" err="1"/>
              <a:t>та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патології</a:t>
            </a:r>
            <a:r>
              <a:rPr lang="en-US" dirty="0"/>
              <a:t> (</a:t>
            </a:r>
            <a:r>
              <a:rPr lang="en-US" b="1" i="1" dirty="0" err="1"/>
              <a:t>доц</a:t>
            </a:r>
            <a:r>
              <a:rPr lang="en-US" b="1" i="1" dirty="0"/>
              <a:t>. </a:t>
            </a:r>
            <a:r>
              <a:rPr lang="en-US" b="1" i="1" dirty="0" err="1"/>
              <a:t>Тарновська</a:t>
            </a:r>
            <a:r>
              <a:rPr lang="en-US" b="1" i="1" dirty="0"/>
              <a:t> А.В.</a:t>
            </a:r>
            <a:r>
              <a:rPr lang="uk-UA" b="1" i="1" dirty="0"/>
              <a:t>, доц. Дика М.В.</a:t>
            </a:r>
            <a:r>
              <a:rPr lang="en-US" dirty="0"/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78770" y="1690687"/>
            <a:ext cx="5570806" cy="50196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2423" y="1688339"/>
            <a:ext cx="4940101" cy="50196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Стрільба з лука - Wikiw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79" y="2273030"/>
            <a:ext cx="3807903" cy="247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360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1739</Words>
  <Application>Microsoft Macintosh PowerPoint</Application>
  <PresentationFormat>Widescreen</PresentationFormat>
  <Paragraphs>153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Тематика наукових досліджень кафедри біофізики та біоінформатики</vt:lpstr>
      <vt:lpstr>Тематика наукових досліджень кафедри біофізики та біоінформатики (продовження)</vt:lpstr>
      <vt:lpstr>Тематика наукових досліджень кафедри біофізики та біоінформатики (продовження)</vt:lpstr>
      <vt:lpstr>Тематика наукових досліджень кафедри біофізики та біоінформатики (продовження)</vt:lpstr>
      <vt:lpstr>Тематика наукових досліджень кафедри біофізики та біоінформатики (продовження)</vt:lpstr>
      <vt:lpstr>Наукові проекти кафедри у 2013-2021 рр.</vt:lpstr>
      <vt:lpstr>PowerPoint Presentation</vt:lpstr>
      <vt:lpstr>Міжуніверситетський центр клітинної біології та біоенергетики н  </vt:lpstr>
      <vt:lpstr>Наукова співпраця кафедри біофізики та біоінформатики </vt:lpstr>
      <vt:lpstr>PowerPoint Presentation</vt:lpstr>
      <vt:lpstr>Магістратура</vt:lpstr>
      <vt:lpstr>Аспірантура та докторантура</vt:lpstr>
      <vt:lpstr>Відомі випускники кафедри біофізики та біоінформатики</vt:lpstr>
      <vt:lpstr>PowerPoint Presentation</vt:lpstr>
      <vt:lpstr>PowerPoint Presentation</vt:lpstr>
      <vt:lpstr>Потенційні місця працевлаштування випускників кафедри  Освітні заклади </vt:lpstr>
      <vt:lpstr>Потенційні місця працевлаштування випускників кафедри   Науково-дослідні установи </vt:lpstr>
      <vt:lpstr>Потенційні місця працевлаштування випускників кафедри   Медично - діагностичні центри </vt:lpstr>
      <vt:lpstr>Детальніше про роботу кафедри та перспективи навчання на ній див. тут: https://bioweb.lnu.edu.ua/department/biophysics-and-bioinformatics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Кафедра біофізики та біоінформатики</dc:title>
  <dc:creator>Babsky</dc:creator>
  <cp:lastModifiedBy>Anastasiya Heneha</cp:lastModifiedBy>
  <cp:revision>88</cp:revision>
  <dcterms:created xsi:type="dcterms:W3CDTF">2020-03-28T20:06:03Z</dcterms:created>
  <dcterms:modified xsi:type="dcterms:W3CDTF">2023-07-04T18:51:43Z</dcterms:modified>
</cp:coreProperties>
</file>