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m" ContentType="application/vnd.ms-powerpoint.presentation.macroEnabled.12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10" autoAdjust="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AA21C-5105-47B0-90D9-C2160FA5C3D1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A7864-97F3-495E-A9A9-B6F68D06E8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175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3233C-139E-055A-9363-BDD2A663C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DABD2B-9ADC-1A84-FE06-EF349EE05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32096AF-CA5E-4A86-729D-314E8965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F81D8E-1025-96C8-EFE0-44F98AA0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9F7991-27D5-8D60-16FF-211C5866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01E25-BB9E-94A9-83F0-F66AE4F6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38721E3-F50D-C8A6-89DB-E3D033FA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D92482-4514-86FB-EC0E-45F628B4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11E8563-8D13-4162-D716-88500479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EAEF37-33A9-6C2F-125B-30B331A9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705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7A5013B-A8A0-A646-55AE-2C867BB70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136886-554E-6A39-42FA-73884BDF2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1DF315-DF3C-46E0-1D7F-798965B9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D0B61DB-01E3-06B3-37BA-5E77051A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E975F19-F740-9943-CFAD-D87C13C7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02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E2BE7-F499-8280-3477-AC4A97B3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3F67378-C93A-BC08-407B-C07F93457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A114C-5EEE-3425-368A-F94DA4E6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FCA3AC-81B6-78A0-9C07-B27BE3B2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1890FC-77C9-3C5A-3C82-2DB93B46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12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850CC-5F96-03DB-4BAD-4EA02EE5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EA37C86-852C-78FA-DB67-B5901451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268ED2-7759-62F5-6DA0-F8622F08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2F630-C90B-1420-43AD-4AAE0F1BF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215514-21B9-B89A-EA69-6FBAD88A0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44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DF957-E729-B5D7-6AF2-7DFF4A89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F5E0DE-BEC1-AAEF-D536-0C6D58B61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E41AF71-048E-5FE2-45A3-E1F3CE0F3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21D004-D7AE-A2B5-8FA7-DFF3053D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535046-7F01-5BD1-7498-A1D8B06D9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B97BFE1-C5CA-5D55-9ACE-D8BC896A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008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C609D-DE7B-3C12-8CDE-2A7ABA2E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20F8E87-E392-3FAE-C4BC-C9EF46A6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25E3B7C-D46E-5ABD-90E6-D6980853C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71C1BCC-44C2-FED5-34A4-D02906D72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FCAEACA-E40D-F247-83BA-EC511125F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7852DDB-2A5B-0392-F784-A67A15D3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4B3E9-1338-A2F4-3B4B-8B511559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A4C14F1-3CA7-6A63-A54E-B6F773DF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00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7DF69-63E5-A2E4-40B9-23234BCE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DC52F18-7044-E1E3-0F70-0D36E5A2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D6A493E-54D8-6EF5-F1CC-FEE7E78A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89D4DD1-1A51-835D-80E5-596D8E5E8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682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0C56B2D-44BD-605B-2F48-4B39CB83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EC4967-3D8B-F03D-02EA-D85CE789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7AD5B5-569E-E1D4-EE7F-DC614631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80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46C4-0A63-104A-053D-82E2CFC8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D6A719-D852-8067-2007-5505D9F47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CAE983-2264-B40B-450B-B2A2EEAB8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CBDD91-B2BE-29EB-F03D-BC6FBE1C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29D9CC-9176-FDB6-3995-6AD9FC8A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9AFB62-34C5-9E66-3566-87B627FF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216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E1FF-65FD-65AB-703C-55F6ABA2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FE59FD5-8835-4830-FF8E-F178D55F1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ACE154-4C60-D3D3-8CE3-2726D3D94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AFCE103-07CB-FA89-9A76-7DA87256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530D115-43DB-E249-8A4C-2883CAC8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05D9FA-1115-3D07-D717-6D7B92F3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78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08AFCF9-E12E-B947-9495-E9EB238BE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911BDD-95AF-43A8-E333-7F6B9BDC0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E06825-B17B-4A3F-61BE-B3008886B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6DFD8-6E9D-4C63-B944-D17137833ECA}" type="datetimeFigureOut">
              <a:rPr lang="uk-UA" smtClean="0"/>
              <a:t>24.10.2023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2824F13-B279-A6C2-5AA6-C9EC4B040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B952EB-BC2A-4976-1CF6-DE7745BFB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2FAFC-548E-4326-8C73-29626A098E0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057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Macro-Enabled_Presentation.pptm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'єкт 3">
            <a:hlinkClick r:id="" action="ppaction://ole?verb=0"/>
            <a:extLst>
              <a:ext uri="{FF2B5EF4-FFF2-40B4-BE49-F238E27FC236}">
                <a16:creationId xmlns:a16="http://schemas.microsoft.com/office/drawing/2014/main" id="{CF23E3CD-ABE0-5951-E2F7-A9E77E25C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438666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1981" imgH="3429123" progId="PowerPoint.ShowMacroEnabled.12">
                  <p:embed/>
                </p:oleObj>
              </mc:Choice>
              <mc:Fallback>
                <p:oleObj name="Presentation" r:id="rId2" imgW="4571981" imgH="3429123" progId="PowerPoint.Show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64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A552E7C-4933-332A-BED4-3FEC41FA608D}"/>
              </a:ext>
            </a:extLst>
          </p:cNvPr>
          <p:cNvGrpSpPr/>
          <p:nvPr/>
        </p:nvGrpSpPr>
        <p:grpSpPr>
          <a:xfrm>
            <a:off x="78658" y="22041"/>
            <a:ext cx="12034683" cy="6762217"/>
            <a:chOff x="0" y="-75562"/>
            <a:chExt cx="9143993" cy="693356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DB8DB15-0889-29FB-4D89-0DCC544B5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907517" cy="6858000"/>
            </a:xfrm>
            <a:prstGeom prst="rect">
              <a:avLst/>
            </a:prstGeom>
          </p:spPr>
        </p:pic>
        <p:sp>
          <p:nvSpPr>
            <p:cNvPr id="5" name="Google Shape;67;p14">
              <a:extLst>
                <a:ext uri="{FF2B5EF4-FFF2-40B4-BE49-F238E27FC236}">
                  <a16:creationId xmlns:a16="http://schemas.microsoft.com/office/drawing/2014/main" id="{DDE4AF4D-FB13-5E96-9761-FEBE53C8FFDE}"/>
                </a:ext>
              </a:extLst>
            </p:cNvPr>
            <p:cNvSpPr txBox="1"/>
            <p:nvPr/>
          </p:nvSpPr>
          <p:spPr>
            <a:xfrm>
              <a:off x="0" y="5670075"/>
              <a:ext cx="1176900" cy="74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kumimoji="0" sz="4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" name="Прямоугольник 19">
              <a:extLst>
                <a:ext uri="{FF2B5EF4-FFF2-40B4-BE49-F238E27FC236}">
                  <a16:creationId xmlns:a16="http://schemas.microsoft.com/office/drawing/2014/main" id="{35067F93-A8DC-43C8-6462-84A98C8B7F64}"/>
                </a:ext>
              </a:extLst>
            </p:cNvPr>
            <p:cNvSpPr/>
            <p:nvPr/>
          </p:nvSpPr>
          <p:spPr>
            <a:xfrm>
              <a:off x="4991099" y="5315531"/>
              <a:ext cx="4139431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pPr marL="171450" indent="-171450" algn="just">
                <a:buFont typeface="Wingdings" panose="05000000000000000000" pitchFamily="2" charset="2"/>
                <a:buChar char="ü"/>
              </a:pPr>
              <a:r>
                <a:rPr lang="uk-UA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Результати 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другого року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роботи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були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оформлені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звіт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 3.2) 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представлені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«</a:t>
              </a:r>
              <a:r>
                <a:rPr lang="en-US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 Meeting»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171450" indent="-171450" algn="just">
                <a:buFont typeface="Wingdings" panose="05000000000000000000" pitchFamily="2" charset="2"/>
                <a:buChar char="ü"/>
              </a:pP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третього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року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роботи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були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представлені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третьому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семінарі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взаємного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навчання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рамках </a:t>
              </a:r>
              <a:r>
                <a:rPr lang="en-US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RESBIOS (Mutual Learning Workshop in the framework of RESBIOS). </a:t>
              </a:r>
              <a:endParaRPr lang="uk-UA" altLang="uk-UA" sz="1200" kern="1200" dirty="0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 typeface="Wingdings" panose="05000000000000000000" pitchFamily="2" charset="2"/>
                <a:buChar char="ü"/>
              </a:pPr>
              <a:r>
                <a:rPr lang="ru-RU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Результати</a:t>
              </a:r>
              <a:r>
                <a:rPr lang="ru-RU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роботи представлено на Фінальній асамблеї </a:t>
              </a:r>
              <a:r>
                <a:rPr lang="uk-UA" altLang="uk-UA" sz="1200" kern="1200" dirty="0" err="1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проєкту</a:t>
              </a:r>
              <a:r>
                <a:rPr lang="uk-UA" altLang="uk-UA" sz="1200" kern="1200" dirty="0">
                  <a:solidFill>
                    <a:srgbClr val="99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49E157-AD67-61DC-BCA9-556EBC59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19696" y="-17509"/>
              <a:ext cx="1324297" cy="9178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Google Shape;66;p14">
              <a:extLst>
                <a:ext uri="{FF2B5EF4-FFF2-40B4-BE49-F238E27FC236}">
                  <a16:creationId xmlns:a16="http://schemas.microsoft.com/office/drawing/2014/main" id="{6ED9CB87-7B87-98CD-BF77-C27568714317}"/>
                </a:ext>
              </a:extLst>
            </p:cNvPr>
            <p:cNvSpPr txBox="1"/>
            <p:nvPr/>
          </p:nvSpPr>
          <p:spPr>
            <a:xfrm>
              <a:off x="906512" y="-75562"/>
              <a:ext cx="7330970" cy="1091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“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Діяльність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що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забезпечує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відповідальність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у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наукових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дослідженнях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та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впровадження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інновацій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у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біологічних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науках </a:t>
              </a:r>
              <a:r>
                <a:rPr lang="en-US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RESBIOS”</a:t>
              </a:r>
              <a:r>
                <a:rPr lang="uk-UA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kumimoji="0" lang="uk-UA" altLang="uk-UA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</a:br>
              <a:r>
                <a:rPr lang="uk-UA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uk-UA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Проєкт</a:t>
              </a:r>
              <a:r>
                <a:rPr lang="uk-UA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№ 872146</a:t>
              </a:r>
              <a:r>
                <a:rPr kumimoji="0" lang="uk-UA" alt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, науковий керівник – проф. Сибірна Н.О.)</a:t>
              </a:r>
              <a:r>
                <a:rPr kumimoji="0" lang="ru-RU" altLang="uk-UA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 рамках </a:t>
              </a:r>
              <a:r>
                <a:rPr lang="ru-RU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програми</a:t>
              </a: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Європейського</a:t>
              </a: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Союзу </a:t>
              </a:r>
              <a:r>
                <a:rPr lang="ru-RU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</a:t>
              </a: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досліджень</a:t>
              </a: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та </a:t>
              </a:r>
              <a:r>
                <a:rPr lang="ru-RU" altLang="uk-UA" sz="1200" kern="1200" dirty="0" err="1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інновацій</a:t>
              </a:r>
              <a:r>
                <a:rPr lang="ru-RU" altLang="uk-UA" sz="1200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«Горизонт 2020»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kumimoji="0" lang="ru-RU" alt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altLang="uk-UA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4D9E9ED2-47ED-2708-88F4-FE66DF45818F}"/>
                </a:ext>
              </a:extLst>
            </p:cNvPr>
            <p:cNvSpPr/>
            <p:nvPr/>
          </p:nvSpPr>
          <p:spPr>
            <a:xfrm>
              <a:off x="1217954" y="955258"/>
              <a:ext cx="5715805" cy="16619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>
              <a:spAutoFit/>
            </a:bodyPr>
            <a:lstStyle/>
            <a:p>
              <a:pPr marL="180975" indent="-180975" algn="just">
                <a:buFont typeface="Wingdings" panose="05000000000000000000" pitchFamily="2" charset="2"/>
                <a:buChar char="ü"/>
              </a:pPr>
              <a:r>
                <a:rPr lang="uk-U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Проведено</a:t>
              </a:r>
              <a:r>
                <a:rPr lang="uk-UA" sz="1200" dirty="0"/>
                <a:t>: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 err="1"/>
                <a:t>воркшоп</a:t>
              </a:r>
              <a:r>
                <a:rPr lang="uk-UA" sz="1200" dirty="0"/>
                <a:t> для студентів «Стратегії та планування в біологічних дослідженнях»;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/>
                <a:t>круглий стіл про </a:t>
              </a:r>
              <a:r>
                <a:rPr lang="uk-UA" sz="1200" dirty="0" err="1"/>
                <a:t>стартапи</a:t>
              </a:r>
              <a:r>
                <a:rPr lang="uk-UA" sz="1200" dirty="0"/>
                <a:t> «Інновації та інноваційні технології в біологічних науках як основа створення </a:t>
              </a:r>
              <a:r>
                <a:rPr lang="uk-UA" sz="1200" dirty="0" err="1"/>
                <a:t>стартапів</a:t>
              </a:r>
              <a:r>
                <a:rPr lang="uk-UA" sz="1200" dirty="0"/>
                <a:t>»;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/>
                <a:t>семінар про бібліографічні менеджери </a:t>
              </a:r>
              <a:r>
                <a:rPr lang="uk-UA" sz="1200" dirty="0" err="1"/>
                <a:t>Mendeley</a:t>
              </a:r>
              <a:r>
                <a:rPr lang="uk-UA" sz="1200" dirty="0"/>
                <a:t> і </a:t>
              </a:r>
              <a:r>
                <a:rPr lang="uk-UA" sz="1200" dirty="0" err="1"/>
                <a:t>Zotero</a:t>
              </a:r>
              <a:r>
                <a:rPr lang="uk-UA" sz="1200" dirty="0"/>
                <a:t>; 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/>
                <a:t>дві Літні школи (у 2021 році та у 2022 році);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 err="1"/>
                <a:t>воркшоп</a:t>
              </a:r>
              <a:r>
                <a:rPr lang="uk-UA" sz="1200" dirty="0"/>
                <a:t> для учнів і вчителів «Культура використання фармацевтичної та побутової хімії».</a:t>
              </a:r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B589C4D8-7672-56D4-D58E-B7B4BF66340C}"/>
                </a:ext>
              </a:extLst>
            </p:cNvPr>
            <p:cNvSpPr/>
            <p:nvPr/>
          </p:nvSpPr>
          <p:spPr>
            <a:xfrm>
              <a:off x="3189256" y="2412652"/>
              <a:ext cx="594127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171450" indent="-171450" algn="just">
                <a:buFont typeface="Wingdings" panose="05000000000000000000" pitchFamily="2" charset="2"/>
                <a:buChar char="ü"/>
              </a:pPr>
              <a:r>
                <a:rPr lang="uk-U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Організовано</a:t>
              </a:r>
              <a:r>
                <a:rPr lang="uk-UA" sz="1200" dirty="0"/>
                <a:t>: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/>
                <a:t>робочу групу відповідальну за проведення щорічної Літньої школи для студентів та аспірантів «Функціональні продукти харчування - нові випробування для збалансованого харчування та лікування метаболічних розладів»;</a:t>
              </a:r>
            </a:p>
            <a:p>
              <a:pPr marL="180975" indent="-95250" algn="just">
                <a:buFontTx/>
                <a:buChar char="-"/>
              </a:pPr>
              <a:r>
                <a:rPr lang="uk-UA" sz="1200" dirty="0"/>
                <a:t>Комітет по Організації днів відкритих дверей на біологічному факультеті.</a:t>
              </a:r>
            </a:p>
          </p:txBody>
        </p:sp>
        <p:pic>
          <p:nvPicPr>
            <p:cNvPr id="11" name="Picture 17" descr="https://bioweb.lnu.edu.ua/wp-content/uploads/2022/06/Oholoshennia-Filiak-YE-1024x576.jpg">
              <a:extLst>
                <a:ext uri="{FF2B5EF4-FFF2-40B4-BE49-F238E27FC236}">
                  <a16:creationId xmlns:a16="http://schemas.microsoft.com/office/drawing/2014/main" id="{C0D27750-239B-FCFA-554D-8A6E088CD40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760" y="1058637"/>
              <a:ext cx="2174678" cy="1356471"/>
            </a:xfrm>
            <a:prstGeom prst="rect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</p:pic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CDEBEE9E-B658-58E3-A59D-925700909240}"/>
                </a:ext>
              </a:extLst>
            </p:cNvPr>
            <p:cNvSpPr/>
            <p:nvPr/>
          </p:nvSpPr>
          <p:spPr>
            <a:xfrm>
              <a:off x="1176900" y="3851490"/>
              <a:ext cx="4776224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171450" indent="-171450" algn="just">
                <a:buFont typeface="Wingdings" panose="05000000000000000000" pitchFamily="2" charset="2"/>
                <a:buChar char="ü"/>
              </a:pPr>
              <a:r>
                <a:rPr lang="uk-U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Створено: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200" dirty="0"/>
                <a:t>навчальні відеоролики для школярів і студентів-біологів;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200" dirty="0"/>
                <a:t>Етичний кодекс здобувача вищої освіти біологічного факультету Львівського національного університету імені Івана Франка;</a:t>
              </a:r>
            </a:p>
            <a:p>
              <a:pPr marL="171450" indent="-171450" algn="just">
                <a:buFontTx/>
                <a:buChar char="-"/>
              </a:pPr>
              <a:r>
                <a:rPr lang="uk-UA" sz="1200" dirty="0"/>
                <a:t>декларацію по етичній поведінці у дослідженнях для здобувачів вищої освіти біологічного факультету.</a:t>
              </a:r>
            </a:p>
          </p:txBody>
        </p:sp>
        <p:pic>
          <p:nvPicPr>
            <p:cNvPr id="13" name="Picture 32" descr="C:\Users\Tereza\Downloads\20221103_103113.jpg">
              <a:extLst>
                <a:ext uri="{FF2B5EF4-FFF2-40B4-BE49-F238E27FC236}">
                  <a16:creationId xmlns:a16="http://schemas.microsoft.com/office/drawing/2014/main" id="{1A29BDBC-3362-F8B3-21B7-D10551E3A4B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4" t="22082"/>
            <a:stretch/>
          </p:blipFill>
          <p:spPr bwMode="auto">
            <a:xfrm>
              <a:off x="1176899" y="2471391"/>
              <a:ext cx="2069507" cy="1384996"/>
            </a:xfrm>
            <a:prstGeom prst="rect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254D712-A662-C40C-9434-2F200C710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652" r="7426" b="6850"/>
            <a:stretch/>
          </p:blipFill>
          <p:spPr>
            <a:xfrm>
              <a:off x="5911931" y="3722250"/>
              <a:ext cx="3178140" cy="1553758"/>
            </a:xfrm>
            <a:prstGeom prst="rect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7F8BA4-89EA-577A-B909-D68894DA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84"/>
            <a:stretch/>
          </p:blipFill>
          <p:spPr>
            <a:xfrm>
              <a:off x="2502313" y="5225163"/>
              <a:ext cx="2488786" cy="1594378"/>
            </a:xfrm>
            <a:prstGeom prst="rect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C213216-183B-CF90-26F9-47D818ADA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" t="6567" r="3194" b="5639"/>
            <a:stretch/>
          </p:blipFill>
          <p:spPr>
            <a:xfrm rot="5400000">
              <a:off x="964526" y="5461299"/>
              <a:ext cx="1611672" cy="1104813"/>
            </a:xfrm>
            <a:prstGeom prst="rect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1867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DD6C23C-511E-5DF7-D233-0BA1A210BAAE}"/>
              </a:ext>
            </a:extLst>
          </p:cNvPr>
          <p:cNvGrpSpPr/>
          <p:nvPr/>
        </p:nvGrpSpPr>
        <p:grpSpPr>
          <a:xfrm>
            <a:off x="88489" y="88490"/>
            <a:ext cx="12015021" cy="6695768"/>
            <a:chOff x="0" y="-49093"/>
            <a:chExt cx="9144000" cy="7190316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DC14ADA-74E1-9785-E8E1-618C9F65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3223"/>
              <a:ext cx="9144000" cy="6858000"/>
            </a:xfrm>
            <a:prstGeom prst="rect">
              <a:avLst/>
            </a:prstGeom>
          </p:spPr>
        </p:pic>
        <p:cxnSp>
          <p:nvCxnSpPr>
            <p:cNvPr id="44" name="Google Shape;65;p14">
              <a:extLst>
                <a:ext uri="{FF2B5EF4-FFF2-40B4-BE49-F238E27FC236}">
                  <a16:creationId xmlns:a16="http://schemas.microsoft.com/office/drawing/2014/main" id="{510D34EE-CE8B-1FBD-AE96-316E42E74C3A}"/>
                </a:ext>
              </a:extLst>
            </p:cNvPr>
            <p:cNvCxnSpPr/>
            <p:nvPr/>
          </p:nvCxnSpPr>
          <p:spPr>
            <a:xfrm>
              <a:off x="3396900" y="840708"/>
              <a:ext cx="5747100" cy="0"/>
            </a:xfrm>
            <a:prstGeom prst="straightConnector1">
              <a:avLst/>
            </a:prstGeom>
            <a:noFill/>
            <a:ln w="9525" cap="flat" cmpd="sng">
              <a:solidFill>
                <a:srgbClr val="141B4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" name="Google Shape;67;p14">
              <a:extLst>
                <a:ext uri="{FF2B5EF4-FFF2-40B4-BE49-F238E27FC236}">
                  <a16:creationId xmlns:a16="http://schemas.microsoft.com/office/drawing/2014/main" id="{008DC87C-223C-F2FD-D95C-A170BA2CA4D8}"/>
                </a:ext>
              </a:extLst>
            </p:cNvPr>
            <p:cNvSpPr txBox="1"/>
            <p:nvPr/>
          </p:nvSpPr>
          <p:spPr>
            <a:xfrm>
              <a:off x="0" y="5670075"/>
              <a:ext cx="1176900" cy="74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kumimoji="0" sz="4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Google Shape;66;p14">
              <a:extLst>
                <a:ext uri="{FF2B5EF4-FFF2-40B4-BE49-F238E27FC236}">
                  <a16:creationId xmlns:a16="http://schemas.microsoft.com/office/drawing/2014/main" id="{3F5BC3B0-0E26-1D29-DB43-EC185D8FDDBE}"/>
                </a:ext>
              </a:extLst>
            </p:cNvPr>
            <p:cNvSpPr txBox="1"/>
            <p:nvPr/>
          </p:nvSpPr>
          <p:spPr>
            <a:xfrm>
              <a:off x="1146088" y="-49093"/>
              <a:ext cx="7786991" cy="99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ru-RU" altLang="uk-UA" sz="1700" b="1" kern="1200" dirty="0">
                  <a:solidFill>
                    <a:srgbClr val="1F497D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Тема “</a:t>
              </a:r>
              <a:r>
                <a:rPr lang="uk-UA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Дослідження молекулярних механізмів </a:t>
              </a:r>
              <a:r>
                <a:rPr lang="uk-UA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нейродегенерацій</a:t>
              </a:r>
              <a:r>
                <a:rPr lang="uk-UA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і протекторної ролі </a:t>
              </a:r>
              <a:r>
                <a:rPr lang="uk-UA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міРНК</a:t>
              </a:r>
              <a:r>
                <a:rPr lang="uk-UA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при </a:t>
              </a:r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SWS</a:t>
              </a:r>
              <a:r>
                <a:rPr lang="uk-UA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NTE</a:t>
              </a:r>
              <a:r>
                <a:rPr lang="uk-UA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залежній невропатії у дрозофіли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(2020-2022 </a:t>
              </a:r>
              <a:r>
                <a:rPr lang="ru-RU" altLang="uk-UA" b="1" kern="1200" dirty="0" err="1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рр</a:t>
              </a:r>
              <a:r>
                <a:rPr lang="ru-RU" altLang="uk-UA" b="1" kern="1200" dirty="0">
                  <a:solidFill>
                    <a:srgbClr val="1F49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r>
                <a:rPr kumimoji="0" lang="ru-RU" altLang="uk-UA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kumimoji="0" lang="ru-RU" altLang="uk-UA" sz="17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uk-UA" sz="1600" dirty="0">
                <a:solidFill>
                  <a:schemeClr val="tx2"/>
                </a:solidFill>
              </a:endParaRP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0" lang="ru-RU" altLang="uk-UA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47" name="Прямоугольник 2">
              <a:extLst>
                <a:ext uri="{FF2B5EF4-FFF2-40B4-BE49-F238E27FC236}">
                  <a16:creationId xmlns:a16="http://schemas.microsoft.com/office/drawing/2014/main" id="{0B669C28-E157-8205-5AD5-FF123EB8D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44" y="6273225"/>
              <a:ext cx="789369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ts val="0"/>
                </a:spcBef>
              </a:pPr>
              <a:r>
                <a:rPr lang="uk-UA" altLang="uk-UA" sz="1600" b="1" dirty="0">
                  <a:solidFill>
                    <a:srgbClr val="800000"/>
                  </a:solidFill>
                  <a:latin typeface="+mn-lt"/>
                  <a:cs typeface="Times New Roman" pitchFamily="18" charset="0"/>
                </a:rPr>
                <a:t>Опубліковано: </a:t>
              </a:r>
              <a:r>
                <a:rPr lang="uk-UA" sz="1600" b="1" dirty="0"/>
                <a:t>2 статті у виданнях, які мають </a:t>
              </a:r>
              <a:r>
                <a:rPr lang="en-US" sz="1600" b="1" dirty="0"/>
                <a:t>IF</a:t>
              </a:r>
              <a:r>
                <a:rPr lang="uk-UA" sz="1600" b="1" dirty="0"/>
                <a:t>; 1 стаття у фаховому виданні;</a:t>
              </a:r>
              <a:r>
                <a:rPr lang="ru-RU" sz="1600" b="1" dirty="0"/>
                <a:t> </a:t>
              </a:r>
              <a:r>
                <a:rPr lang="uk-UA" sz="1600" b="1" dirty="0"/>
                <a:t>5 тез доповідей на міжнародних конференціях; захищено 1 дипломна робота магістра</a:t>
              </a:r>
              <a:endParaRPr lang="ru-RU" sz="1600" b="1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ADAD06-C057-7803-638F-251409C7AE29}"/>
                </a:ext>
              </a:extLst>
            </p:cNvPr>
            <p:cNvSpPr txBox="1"/>
            <p:nvPr/>
          </p:nvSpPr>
          <p:spPr>
            <a:xfrm>
              <a:off x="1656202" y="981281"/>
              <a:ext cx="701846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uk-UA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(</a:t>
              </a:r>
              <a:r>
                <a:rPr lang="en-US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SWS/NTE</a:t>
              </a:r>
              <a:r>
                <a:rPr lang="ru-RU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, </a:t>
              </a:r>
              <a:r>
                <a:rPr lang="ru-RU" altLang="uk-UA" b="1" dirty="0" err="1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науковий</a:t>
              </a:r>
              <a:r>
                <a:rPr lang="ru-RU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ru-RU" altLang="uk-UA" b="1" dirty="0" err="1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керівник</a:t>
              </a:r>
              <a:r>
                <a:rPr lang="ru-RU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 – </a:t>
              </a:r>
              <a:r>
                <a:rPr lang="uk-UA" altLang="uk-UA" b="1" dirty="0" err="1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канд</a:t>
              </a:r>
              <a:r>
                <a:rPr lang="uk-UA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.</a:t>
              </a:r>
              <a:r>
                <a:rPr lang="ru-RU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ru-RU" b="1" dirty="0" err="1">
                  <a:solidFill>
                    <a:srgbClr val="1F497D"/>
                  </a:solidFill>
                  <a:latin typeface="+mj-lt"/>
                  <a:cs typeface="Arial" panose="020B0604020202020204" pitchFamily="34" charset="0"/>
                </a:rPr>
                <a:t>біол</a:t>
              </a:r>
              <a:r>
                <a:rPr lang="ru-RU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</a:rPr>
                <a:t>. наук, доц.</a:t>
              </a:r>
              <a:r>
                <a:rPr lang="ru-RU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 </a:t>
              </a:r>
              <a:r>
                <a:rPr lang="ru-RU" altLang="uk-UA" b="1" dirty="0" err="1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Матійців</a:t>
              </a:r>
              <a:r>
                <a:rPr lang="ru-RU" altLang="uk-UA" b="1" dirty="0">
                  <a:solidFill>
                    <a:srgbClr val="1F497D"/>
                  </a:solidFill>
                  <a:latin typeface="+mj-lt"/>
                  <a:cs typeface="Arial" panose="020B0604020202020204" pitchFamily="34" charset="0"/>
                  <a:sym typeface="Arial"/>
                </a:rPr>
                <a:t> Н.П.)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uk-UA" sz="1600" b="1" dirty="0">
                  <a:solidFill>
                    <a:srgbClr val="002060"/>
                  </a:solidFill>
                </a:rPr>
                <a:t>Спільний проект із Вищою медичною школою у м. Ганновер, Німеччина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  <p:grpSp>
          <p:nvGrpSpPr>
            <p:cNvPr id="49" name="Группа 16">
              <a:extLst>
                <a:ext uri="{FF2B5EF4-FFF2-40B4-BE49-F238E27FC236}">
                  <a16:creationId xmlns:a16="http://schemas.microsoft.com/office/drawing/2014/main" id="{BD802894-D44B-1C82-3134-8B15B1552245}"/>
                </a:ext>
              </a:extLst>
            </p:cNvPr>
            <p:cNvGrpSpPr/>
            <p:nvPr/>
          </p:nvGrpSpPr>
          <p:grpSpPr>
            <a:xfrm>
              <a:off x="1315312" y="1836426"/>
              <a:ext cx="7558436" cy="4242200"/>
              <a:chOff x="1259633" y="1628800"/>
              <a:chExt cx="7558436" cy="4242200"/>
            </a:xfrm>
          </p:grpSpPr>
          <p:sp>
            <p:nvSpPr>
              <p:cNvPr id="50" name="Прямоугольник 2">
                <a:extLst>
                  <a:ext uri="{FF2B5EF4-FFF2-40B4-BE49-F238E27FC236}">
                    <a16:creationId xmlns:a16="http://schemas.microsoft.com/office/drawing/2014/main" id="{7C969CBD-D6C3-A26F-EAE0-6B9EBF2E8C4C}"/>
                  </a:ext>
                </a:extLst>
              </p:cNvPr>
              <p:cNvSpPr/>
              <p:nvPr/>
            </p:nvSpPr>
            <p:spPr>
              <a:xfrm>
                <a:off x="3851920" y="2636912"/>
                <a:ext cx="2375329" cy="11304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tx1"/>
                    </a:solidFill>
                  </a:rPr>
                  <a:t>біологічна роль гена </a:t>
                </a:r>
              </a:p>
              <a:p>
                <a:pPr algn="ctr"/>
                <a:r>
                  <a:rPr lang="en-US" sz="1600" b="1" i="1" dirty="0" err="1">
                    <a:solidFill>
                      <a:schemeClr val="tx1"/>
                    </a:solidFill>
                  </a:rPr>
                  <a:t>sws</a:t>
                </a:r>
                <a:endParaRPr lang="uk-UA" sz="1600" b="1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uk-UA" sz="1400" b="1" dirty="0">
                    <a:solidFill>
                      <a:schemeClr val="tx1"/>
                    </a:solidFill>
                  </a:rPr>
                  <a:t>(</a:t>
                </a:r>
                <a:r>
                  <a:rPr lang="uk-UA" sz="1400" b="1" dirty="0" err="1">
                    <a:solidFill>
                      <a:schemeClr val="tx1"/>
                    </a:solidFill>
                  </a:rPr>
                  <a:t>ортолог</a:t>
                </a:r>
                <a:r>
                  <a:rPr lang="uk-UA" sz="1400" b="1" dirty="0">
                    <a:solidFill>
                      <a:schemeClr val="tx1"/>
                    </a:solidFill>
                  </a:rPr>
                  <a:t> гена </a:t>
                </a:r>
                <a:r>
                  <a:rPr lang="uk-UA" sz="1400" b="1" dirty="0" err="1">
                    <a:solidFill>
                      <a:schemeClr val="tx1"/>
                    </a:solidFill>
                  </a:rPr>
                  <a:t>нейротоксичної</a:t>
                </a:r>
                <a:r>
                  <a:rPr lang="uk-UA" sz="1400" b="1" dirty="0">
                    <a:solidFill>
                      <a:schemeClr val="tx1"/>
                    </a:solidFill>
                  </a:rPr>
                  <a:t> естерази людини)</a:t>
                </a:r>
                <a:endParaRPr lang="ru-RU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1" name="Picture 5">
                <a:extLst>
                  <a:ext uri="{FF2B5EF4-FFF2-40B4-BE49-F238E27FC236}">
                    <a16:creationId xmlns:a16="http://schemas.microsoft.com/office/drawing/2014/main" id="{626F6EA1-267D-E300-653D-5F2823EA70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91680" y="1628800"/>
                <a:ext cx="1152128" cy="1388446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C228FF-D4FC-26CE-FEB5-B09B931A2072}"/>
                  </a:ext>
                </a:extLst>
              </p:cNvPr>
              <p:cNvSpPr txBox="1"/>
              <p:nvPr/>
            </p:nvSpPr>
            <p:spPr>
              <a:xfrm>
                <a:off x="1331640" y="3033826"/>
                <a:ext cx="21602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400" b="1" dirty="0"/>
                  <a:t>Спадкові механізми дегенерації</a:t>
                </a:r>
              </a:p>
              <a:p>
                <a:pPr algn="ctr"/>
                <a:r>
                  <a:rPr lang="uk-UA" sz="1400" b="1" dirty="0"/>
                  <a:t>клітин мозку</a:t>
                </a:r>
                <a:endParaRPr lang="ru-RU" sz="1400" b="1" dirty="0"/>
              </a:p>
            </p:txBody>
          </p:sp>
          <p:pic>
            <p:nvPicPr>
              <p:cNvPr id="53" name="Picture 2">
                <a:extLst>
                  <a:ext uri="{FF2B5EF4-FFF2-40B4-BE49-F238E27FC236}">
                    <a16:creationId xmlns:a16="http://schemas.microsoft.com/office/drawing/2014/main" id="{B2F1F3A1-043C-71E0-0811-75CC3E7566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9633" y="3920654"/>
                <a:ext cx="1154951" cy="9415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8F8147-B996-8883-174A-AA4DEFDF038F}"/>
                  </a:ext>
                </a:extLst>
              </p:cNvPr>
              <p:cNvSpPr txBox="1"/>
              <p:nvPr/>
            </p:nvSpPr>
            <p:spPr>
              <a:xfrm>
                <a:off x="1302760" y="4931411"/>
                <a:ext cx="21602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400" b="1" dirty="0" err="1"/>
                  <a:t>Нейропатія</a:t>
                </a:r>
                <a:r>
                  <a:rPr lang="uk-UA" sz="1400" b="1" dirty="0"/>
                  <a:t> індукована</a:t>
                </a:r>
              </a:p>
              <a:p>
                <a:pPr algn="ctr"/>
                <a:r>
                  <a:rPr lang="uk-UA" sz="1400" b="1" dirty="0" err="1"/>
                  <a:t>органофосфатами</a:t>
                </a:r>
                <a:endParaRPr lang="en-US" sz="1400" b="1" dirty="0"/>
              </a:p>
              <a:p>
                <a:pPr algn="ctr"/>
                <a:r>
                  <a:rPr lang="en-US" sz="1400" b="1" dirty="0"/>
                  <a:t>(TOCP, TCP, </a:t>
                </a:r>
                <a:r>
                  <a:rPr lang="uk-UA" sz="1400" b="1" dirty="0" err="1"/>
                  <a:t>діазинон</a:t>
                </a:r>
                <a:r>
                  <a:rPr lang="en-US" sz="1400" b="1" dirty="0"/>
                  <a:t>)</a:t>
                </a:r>
                <a:endParaRPr lang="ru-RU" sz="1400" b="1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9D8374A-CFE2-2A0A-AB68-6080610D085C}"/>
                  </a:ext>
                </a:extLst>
              </p:cNvPr>
              <p:cNvSpPr txBox="1"/>
              <p:nvPr/>
            </p:nvSpPr>
            <p:spPr>
              <a:xfrm>
                <a:off x="3851920" y="5132336"/>
                <a:ext cx="21602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400" b="1" dirty="0"/>
                  <a:t>Пост-транскрипційна регуляція за участі специфічних </a:t>
                </a:r>
                <a:r>
                  <a:rPr lang="uk-UA" sz="1400" b="1" dirty="0" err="1"/>
                  <a:t>міРНК</a:t>
                </a:r>
                <a:endParaRPr lang="ru-RU" sz="1400" b="1" dirty="0"/>
              </a:p>
            </p:txBody>
          </p:sp>
          <p:pic>
            <p:nvPicPr>
              <p:cNvPr id="56" name="Picture 3">
                <a:extLst>
                  <a:ext uri="{FF2B5EF4-FFF2-40B4-BE49-F238E27FC236}">
                    <a16:creationId xmlns:a16="http://schemas.microsoft.com/office/drawing/2014/main" id="{4087A5BE-58E5-7329-92DE-BEED0DC69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4093" y="4717098"/>
                <a:ext cx="1752600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C913F02-6BB4-3147-415D-125B96847EAF}"/>
                  </a:ext>
                </a:extLst>
              </p:cNvPr>
              <p:cNvSpPr txBox="1"/>
              <p:nvPr/>
            </p:nvSpPr>
            <p:spPr>
              <a:xfrm>
                <a:off x="6657829" y="2926434"/>
                <a:ext cx="21602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1400" b="1" dirty="0"/>
                  <a:t>Роль ліпідного обміну та дієти у розвитку </a:t>
                </a:r>
                <a:r>
                  <a:rPr lang="uk-UA" sz="1400" b="1" dirty="0" err="1"/>
                  <a:t>нейродегенерації</a:t>
                </a:r>
                <a:endParaRPr lang="ru-RU" sz="1400" b="1" dirty="0"/>
              </a:p>
            </p:txBody>
          </p:sp>
          <p:pic>
            <p:nvPicPr>
              <p:cNvPr id="58" name="Picture 5">
                <a:extLst>
                  <a:ext uri="{FF2B5EF4-FFF2-40B4-BE49-F238E27FC236}">
                    <a16:creationId xmlns:a16="http://schemas.microsoft.com/office/drawing/2014/main" id="{3FC2BAF7-D391-930B-1AE5-1A48CCC2D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9574" y="1913974"/>
                <a:ext cx="531882" cy="889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6">
                <a:extLst>
                  <a:ext uri="{FF2B5EF4-FFF2-40B4-BE49-F238E27FC236}">
                    <a16:creationId xmlns:a16="http://schemas.microsoft.com/office/drawing/2014/main" id="{C834DAAC-ABD2-E85C-F020-A83D830B65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423" y="1771798"/>
                <a:ext cx="1092151" cy="1052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0" name="Стрелка вправо 13">
                <a:extLst>
                  <a:ext uri="{FF2B5EF4-FFF2-40B4-BE49-F238E27FC236}">
                    <a16:creationId xmlns:a16="http://schemas.microsoft.com/office/drawing/2014/main" id="{9C01BE1C-1B3A-65FD-8CCE-2DB23C6BED8D}"/>
                  </a:ext>
                </a:extLst>
              </p:cNvPr>
              <p:cNvSpPr/>
              <p:nvPr/>
            </p:nvSpPr>
            <p:spPr>
              <a:xfrm rot="12246659">
                <a:off x="3103102" y="2376493"/>
                <a:ext cx="576064" cy="1972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Стрелка вправо 26">
                <a:extLst>
                  <a:ext uri="{FF2B5EF4-FFF2-40B4-BE49-F238E27FC236}">
                    <a16:creationId xmlns:a16="http://schemas.microsoft.com/office/drawing/2014/main" id="{B65A0A21-770B-2A7E-552B-8F98F53D3A1E}"/>
                  </a:ext>
                </a:extLst>
              </p:cNvPr>
              <p:cNvSpPr/>
              <p:nvPr/>
            </p:nvSpPr>
            <p:spPr>
              <a:xfrm rot="20395606">
                <a:off x="6329957" y="2392687"/>
                <a:ext cx="576064" cy="1972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Стрелка вправо 27">
                <a:extLst>
                  <a:ext uri="{FF2B5EF4-FFF2-40B4-BE49-F238E27FC236}">
                    <a16:creationId xmlns:a16="http://schemas.microsoft.com/office/drawing/2014/main" id="{A525D591-2E1E-76A6-CCB9-D1DBA60978FE}"/>
                  </a:ext>
                </a:extLst>
              </p:cNvPr>
              <p:cNvSpPr/>
              <p:nvPr/>
            </p:nvSpPr>
            <p:spPr>
              <a:xfrm rot="9218219">
                <a:off x="3104422" y="3858848"/>
                <a:ext cx="576064" cy="1972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Стрелка вправо 28">
                <a:extLst>
                  <a:ext uri="{FF2B5EF4-FFF2-40B4-BE49-F238E27FC236}">
                    <a16:creationId xmlns:a16="http://schemas.microsoft.com/office/drawing/2014/main" id="{E95B8A31-7C67-CC70-77CF-FACB0211059C}"/>
                  </a:ext>
                </a:extLst>
              </p:cNvPr>
              <p:cNvSpPr/>
              <p:nvPr/>
            </p:nvSpPr>
            <p:spPr>
              <a:xfrm rot="1611368">
                <a:off x="6332823" y="3891972"/>
                <a:ext cx="576064" cy="1972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трелка вправо 29">
                <a:extLst>
                  <a:ext uri="{FF2B5EF4-FFF2-40B4-BE49-F238E27FC236}">
                    <a16:creationId xmlns:a16="http://schemas.microsoft.com/office/drawing/2014/main" id="{D855BC37-4865-3589-CF17-4B8FCE524630}"/>
                  </a:ext>
                </a:extLst>
              </p:cNvPr>
              <p:cNvSpPr/>
              <p:nvPr/>
            </p:nvSpPr>
            <p:spPr>
              <a:xfrm rot="5400000">
                <a:off x="4687690" y="4125782"/>
                <a:ext cx="576064" cy="1972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20F8AD1-4FCF-67AA-EBE0-10B68400F940}"/>
                  </a:ext>
                </a:extLst>
              </p:cNvPr>
              <p:cNvSpPr txBox="1"/>
              <p:nvPr/>
            </p:nvSpPr>
            <p:spPr>
              <a:xfrm>
                <a:off x="6591216" y="5132336"/>
                <a:ext cx="216024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altLang="uk-UA" sz="1400" b="1" dirty="0"/>
                  <a:t>І</a:t>
                </a:r>
                <a:r>
                  <a:rPr lang="ru-RU" altLang="uk-UA" sz="1400" b="1" dirty="0" err="1"/>
                  <a:t>мовірні</a:t>
                </a:r>
                <a:r>
                  <a:rPr lang="ru-RU" altLang="uk-UA" sz="1400" b="1" dirty="0"/>
                  <a:t> </a:t>
                </a:r>
                <a:r>
                  <a:rPr lang="ru-RU" altLang="uk-UA" sz="1400" b="1" dirty="0" err="1"/>
                  <a:t>гени</a:t>
                </a:r>
                <a:r>
                  <a:rPr lang="uk-UA" altLang="uk-UA" sz="1400" b="1" dirty="0"/>
                  <a:t>-</a:t>
                </a:r>
                <a:r>
                  <a:rPr lang="ru-RU" altLang="uk-UA" sz="1400" b="1" dirty="0" err="1"/>
                  <a:t>партнери</a:t>
                </a:r>
                <a:r>
                  <a:rPr lang="ru-RU" altLang="uk-UA" sz="1400" b="1" dirty="0"/>
                  <a:t> гена </a:t>
                </a:r>
                <a:r>
                  <a:rPr lang="en-US" altLang="uk-UA" sz="1400" b="1" i="1" dirty="0" err="1"/>
                  <a:t>sws</a:t>
                </a:r>
                <a:r>
                  <a:rPr lang="uk-UA" altLang="uk-UA" sz="1400" b="1" i="1" dirty="0"/>
                  <a:t>, </a:t>
                </a:r>
                <a:r>
                  <a:rPr lang="uk-UA" altLang="uk-UA" sz="1400" b="1" dirty="0"/>
                  <a:t>залучені у спільні механізми</a:t>
                </a:r>
                <a:endParaRPr lang="ru-RU" sz="1400" b="1" dirty="0"/>
              </a:p>
            </p:txBody>
          </p:sp>
          <p:pic>
            <p:nvPicPr>
              <p:cNvPr id="66" name="Picture 7">
                <a:extLst>
                  <a:ext uri="{FF2B5EF4-FFF2-40B4-BE49-F238E27FC236}">
                    <a16:creationId xmlns:a16="http://schemas.microsoft.com/office/drawing/2014/main" id="{A0C0204C-0EE9-68CC-4EC0-83F69197A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5337" y="4045533"/>
                <a:ext cx="1045224" cy="996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760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377</Words>
  <Application>Microsoft Office PowerPoint</Application>
  <PresentationFormat>Широкий екран</PresentationFormat>
  <Paragraphs>38</Paragraphs>
  <Slides>3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Wingdings</vt:lpstr>
      <vt:lpstr>Тема Office</vt:lpstr>
      <vt:lpstr>Презентація Microsoft PowerPoint із підтримкою макросів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Volodymyr Merlavsky</dc:creator>
  <cp:lastModifiedBy>Volodymyr Merlavsky</cp:lastModifiedBy>
  <cp:revision>4</cp:revision>
  <dcterms:created xsi:type="dcterms:W3CDTF">2023-10-24T16:22:23Z</dcterms:created>
  <dcterms:modified xsi:type="dcterms:W3CDTF">2023-10-24T16:32:48Z</dcterms:modified>
</cp:coreProperties>
</file>